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9" r:id="rId2"/>
    <p:sldId id="263" r:id="rId3"/>
    <p:sldId id="257" r:id="rId4"/>
    <p:sldId id="260" r:id="rId5"/>
    <p:sldId id="261" r:id="rId6"/>
    <p:sldId id="262" r:id="rId7"/>
    <p:sldId id="264" r:id="rId8"/>
    <p:sldId id="265" r:id="rId9"/>
    <p:sldId id="267" r:id="rId10"/>
    <p:sldId id="268" r:id="rId11"/>
    <p:sldId id="269" r:id="rId12"/>
    <p:sldId id="271" r:id="rId13"/>
    <p:sldId id="272" r:id="rId14"/>
    <p:sldId id="270" r:id="rId15"/>
    <p:sldId id="26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epak" initials="D" lastIdx="1" clrIdx="0">
    <p:extLst>
      <p:ext uri="{19B8F6BF-5375-455C-9EA6-DF929625EA0E}">
        <p15:presenceInfo xmlns:p15="http://schemas.microsoft.com/office/powerpoint/2012/main" userId="1c45a643ee83a19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61DA6"/>
    <a:srgbClr val="CC0000"/>
    <a:srgbClr val="017DFF"/>
    <a:srgbClr val="4A42EA"/>
    <a:srgbClr val="FF1D1D"/>
    <a:srgbClr val="121888"/>
    <a:srgbClr val="FF0000"/>
    <a:srgbClr val="FF5D5D"/>
    <a:srgbClr val="3805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81" d="100"/>
          <a:sy n="81" d="100"/>
        </p:scale>
        <p:origin x="19"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2-20T19:21:13.147" idx="1">
    <p:pos x="7680" y="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123884-50F7-4D8A-B501-5948842E9425}" type="datetimeFigureOut">
              <a:rPr lang="en-IN" smtClean="0"/>
              <a:t>20-02-2025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985C4C-492E-4FC1-A461-86592D3B6471}" type="slidenum">
              <a:rPr lang="en-IN" smtClean="0"/>
              <a:t>‹#›</a:t>
            </a:fld>
            <a:endParaRPr lang="en-IN"/>
          </a:p>
        </p:txBody>
      </p:sp>
    </p:spTree>
    <p:extLst>
      <p:ext uri="{BB962C8B-B14F-4D97-AF65-F5344CB8AC3E}">
        <p14:creationId xmlns:p14="http://schemas.microsoft.com/office/powerpoint/2010/main" val="4190344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E12509F-8655-4D4C-8A12-1DE28A5D9F26}" type="slidenum">
              <a:rPr lang="en-IN" smtClean="0"/>
              <a:t>3</a:t>
            </a:fld>
            <a:endParaRPr lang="en-IN"/>
          </a:p>
        </p:txBody>
      </p:sp>
    </p:spTree>
    <p:extLst>
      <p:ext uri="{BB962C8B-B14F-4D97-AF65-F5344CB8AC3E}">
        <p14:creationId xmlns:p14="http://schemas.microsoft.com/office/powerpoint/2010/main" val="24175335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7AD1EC55-191E-491C-8AEB-3EFD3638F5D2}" type="datetimeFigureOut">
              <a:rPr lang="en-IN" smtClean="0"/>
              <a:t>20-02-2025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DFD235-7860-4A0A-80D3-75B1036B3897}" type="slidenum">
              <a:rPr lang="en-IN" smtClean="0"/>
              <a:t>‹#›</a:t>
            </a:fld>
            <a:endParaRPr lang="en-IN"/>
          </a:p>
        </p:txBody>
      </p:sp>
    </p:spTree>
    <p:extLst>
      <p:ext uri="{BB962C8B-B14F-4D97-AF65-F5344CB8AC3E}">
        <p14:creationId xmlns:p14="http://schemas.microsoft.com/office/powerpoint/2010/main" val="3375383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AD1EC55-191E-491C-8AEB-3EFD3638F5D2}" type="datetimeFigureOut">
              <a:rPr lang="en-IN" smtClean="0"/>
              <a:t>20-02-2025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DFD235-7860-4A0A-80D3-75B1036B3897}" type="slidenum">
              <a:rPr lang="en-IN" smtClean="0"/>
              <a:t>‹#›</a:t>
            </a:fld>
            <a:endParaRPr lang="en-IN"/>
          </a:p>
        </p:txBody>
      </p:sp>
    </p:spTree>
    <p:extLst>
      <p:ext uri="{BB962C8B-B14F-4D97-AF65-F5344CB8AC3E}">
        <p14:creationId xmlns:p14="http://schemas.microsoft.com/office/powerpoint/2010/main" val="42110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AD1EC55-191E-491C-8AEB-3EFD3638F5D2}" type="datetimeFigureOut">
              <a:rPr lang="en-IN" smtClean="0"/>
              <a:t>20-02-2025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DFD235-7860-4A0A-80D3-75B1036B3897}" type="slidenum">
              <a:rPr lang="en-IN" smtClean="0"/>
              <a:t>‹#›</a:t>
            </a:fld>
            <a:endParaRPr lang="en-IN"/>
          </a:p>
        </p:txBody>
      </p:sp>
    </p:spTree>
    <p:extLst>
      <p:ext uri="{BB962C8B-B14F-4D97-AF65-F5344CB8AC3E}">
        <p14:creationId xmlns:p14="http://schemas.microsoft.com/office/powerpoint/2010/main" val="3552611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95E58C8D-13BF-499B-1046-5540A6ABE997}"/>
              </a:ext>
            </a:extLst>
          </p:cNvPr>
          <p:cNvSpPr>
            <a:spLocks noGrp="1"/>
          </p:cNvSpPr>
          <p:nvPr>
            <p:ph type="pic" sz="quarter" idx="10"/>
          </p:nvPr>
        </p:nvSpPr>
        <p:spPr>
          <a:xfrm>
            <a:off x="6701671" y="203199"/>
            <a:ext cx="6456994" cy="6456994"/>
          </a:xfrm>
          <a:custGeom>
            <a:avLst/>
            <a:gdLst>
              <a:gd name="connsiteX0" fmla="*/ 3228497 w 6456994"/>
              <a:gd name="connsiteY0" fmla="*/ 0 h 6456994"/>
              <a:gd name="connsiteX1" fmla="*/ 6456994 w 6456994"/>
              <a:gd name="connsiteY1" fmla="*/ 3228497 h 6456994"/>
              <a:gd name="connsiteX2" fmla="*/ 3228497 w 6456994"/>
              <a:gd name="connsiteY2" fmla="*/ 6456994 h 6456994"/>
              <a:gd name="connsiteX3" fmla="*/ 0 w 6456994"/>
              <a:gd name="connsiteY3" fmla="*/ 3228497 h 6456994"/>
              <a:gd name="connsiteX4" fmla="*/ 3228497 w 6456994"/>
              <a:gd name="connsiteY4" fmla="*/ 0 h 645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6994" h="6456994">
                <a:moveTo>
                  <a:pt x="3228497" y="0"/>
                </a:moveTo>
                <a:cubicBezTo>
                  <a:pt x="5011547" y="0"/>
                  <a:pt x="6456994" y="1445447"/>
                  <a:pt x="6456994" y="3228497"/>
                </a:cubicBezTo>
                <a:cubicBezTo>
                  <a:pt x="6456994" y="5011547"/>
                  <a:pt x="5011547" y="6456994"/>
                  <a:pt x="3228497" y="6456994"/>
                </a:cubicBezTo>
                <a:cubicBezTo>
                  <a:pt x="1445447" y="6456994"/>
                  <a:pt x="0" y="5011547"/>
                  <a:pt x="0" y="3228497"/>
                </a:cubicBezTo>
                <a:cubicBezTo>
                  <a:pt x="0" y="1445447"/>
                  <a:pt x="1445447" y="0"/>
                  <a:pt x="3228497" y="0"/>
                </a:cubicBezTo>
                <a:close/>
              </a:path>
            </a:pathLst>
          </a:custGeom>
        </p:spPr>
        <p:txBody>
          <a:bodyPr wrap="square">
            <a:noAutofit/>
          </a:bodyPr>
          <a:lstStyle/>
          <a:p>
            <a:endParaRPr lang="en-IN"/>
          </a:p>
        </p:txBody>
      </p:sp>
    </p:spTree>
    <p:extLst>
      <p:ext uri="{BB962C8B-B14F-4D97-AF65-F5344CB8AC3E}">
        <p14:creationId xmlns:p14="http://schemas.microsoft.com/office/powerpoint/2010/main" val="4974545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AD1EC55-191E-491C-8AEB-3EFD3638F5D2}" type="datetimeFigureOut">
              <a:rPr lang="en-IN" smtClean="0"/>
              <a:t>20-02-2025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DFD235-7860-4A0A-80D3-75B1036B3897}" type="slidenum">
              <a:rPr lang="en-IN" smtClean="0"/>
              <a:t>‹#›</a:t>
            </a:fld>
            <a:endParaRPr lang="en-IN"/>
          </a:p>
        </p:txBody>
      </p:sp>
    </p:spTree>
    <p:extLst>
      <p:ext uri="{BB962C8B-B14F-4D97-AF65-F5344CB8AC3E}">
        <p14:creationId xmlns:p14="http://schemas.microsoft.com/office/powerpoint/2010/main" val="3200002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AD1EC55-191E-491C-8AEB-3EFD3638F5D2}" type="datetimeFigureOut">
              <a:rPr lang="en-IN" smtClean="0"/>
              <a:t>20-02-2025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DFD235-7860-4A0A-80D3-75B1036B3897}" type="slidenum">
              <a:rPr lang="en-IN" smtClean="0"/>
              <a:t>‹#›</a:t>
            </a:fld>
            <a:endParaRPr lang="en-IN"/>
          </a:p>
        </p:txBody>
      </p:sp>
    </p:spTree>
    <p:extLst>
      <p:ext uri="{BB962C8B-B14F-4D97-AF65-F5344CB8AC3E}">
        <p14:creationId xmlns:p14="http://schemas.microsoft.com/office/powerpoint/2010/main" val="4064926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7AD1EC55-191E-491C-8AEB-3EFD3638F5D2}" type="datetimeFigureOut">
              <a:rPr lang="en-IN" smtClean="0"/>
              <a:t>20-02-2025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DFD235-7860-4A0A-80D3-75B1036B3897}" type="slidenum">
              <a:rPr lang="en-IN" smtClean="0"/>
              <a:t>‹#›</a:t>
            </a:fld>
            <a:endParaRPr lang="en-IN"/>
          </a:p>
        </p:txBody>
      </p:sp>
    </p:spTree>
    <p:extLst>
      <p:ext uri="{BB962C8B-B14F-4D97-AF65-F5344CB8AC3E}">
        <p14:creationId xmlns:p14="http://schemas.microsoft.com/office/powerpoint/2010/main" val="1913795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7AD1EC55-191E-491C-8AEB-3EFD3638F5D2}" type="datetimeFigureOut">
              <a:rPr lang="en-IN" smtClean="0"/>
              <a:t>20-02-2025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0DFD235-7860-4A0A-80D3-75B1036B3897}" type="slidenum">
              <a:rPr lang="en-IN" smtClean="0"/>
              <a:t>‹#›</a:t>
            </a:fld>
            <a:endParaRPr lang="en-IN"/>
          </a:p>
        </p:txBody>
      </p:sp>
    </p:spTree>
    <p:extLst>
      <p:ext uri="{BB962C8B-B14F-4D97-AF65-F5344CB8AC3E}">
        <p14:creationId xmlns:p14="http://schemas.microsoft.com/office/powerpoint/2010/main" val="3319993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7AD1EC55-191E-491C-8AEB-3EFD3638F5D2}" type="datetimeFigureOut">
              <a:rPr lang="en-IN" smtClean="0"/>
              <a:t>20-02-2025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0DFD235-7860-4A0A-80D3-75B1036B3897}" type="slidenum">
              <a:rPr lang="en-IN" smtClean="0"/>
              <a:t>‹#›</a:t>
            </a:fld>
            <a:endParaRPr lang="en-IN"/>
          </a:p>
        </p:txBody>
      </p:sp>
    </p:spTree>
    <p:extLst>
      <p:ext uri="{BB962C8B-B14F-4D97-AF65-F5344CB8AC3E}">
        <p14:creationId xmlns:p14="http://schemas.microsoft.com/office/powerpoint/2010/main" val="1006995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D1EC55-191E-491C-8AEB-3EFD3638F5D2}" type="datetimeFigureOut">
              <a:rPr lang="en-IN" smtClean="0"/>
              <a:t>20-02-2025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0DFD235-7860-4A0A-80D3-75B1036B3897}" type="slidenum">
              <a:rPr lang="en-IN" smtClean="0"/>
              <a:t>‹#›</a:t>
            </a:fld>
            <a:endParaRPr lang="en-IN"/>
          </a:p>
        </p:txBody>
      </p:sp>
    </p:spTree>
    <p:extLst>
      <p:ext uri="{BB962C8B-B14F-4D97-AF65-F5344CB8AC3E}">
        <p14:creationId xmlns:p14="http://schemas.microsoft.com/office/powerpoint/2010/main" val="595292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AD1EC55-191E-491C-8AEB-3EFD3638F5D2}" type="datetimeFigureOut">
              <a:rPr lang="en-IN" smtClean="0"/>
              <a:t>20-02-2025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DFD235-7860-4A0A-80D3-75B1036B3897}" type="slidenum">
              <a:rPr lang="en-IN" smtClean="0"/>
              <a:t>‹#›</a:t>
            </a:fld>
            <a:endParaRPr lang="en-IN"/>
          </a:p>
        </p:txBody>
      </p:sp>
    </p:spTree>
    <p:extLst>
      <p:ext uri="{BB962C8B-B14F-4D97-AF65-F5344CB8AC3E}">
        <p14:creationId xmlns:p14="http://schemas.microsoft.com/office/powerpoint/2010/main" val="3849460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AD1EC55-191E-491C-8AEB-3EFD3638F5D2}" type="datetimeFigureOut">
              <a:rPr lang="en-IN" smtClean="0"/>
              <a:t>20-02-2025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DFD235-7860-4A0A-80D3-75B1036B3897}" type="slidenum">
              <a:rPr lang="en-IN" smtClean="0"/>
              <a:t>‹#›</a:t>
            </a:fld>
            <a:endParaRPr lang="en-IN"/>
          </a:p>
        </p:txBody>
      </p:sp>
    </p:spTree>
    <p:extLst>
      <p:ext uri="{BB962C8B-B14F-4D97-AF65-F5344CB8AC3E}">
        <p14:creationId xmlns:p14="http://schemas.microsoft.com/office/powerpoint/2010/main" val="969183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D1EC55-191E-491C-8AEB-3EFD3638F5D2}" type="datetimeFigureOut">
              <a:rPr lang="en-IN" smtClean="0"/>
              <a:t>20-02-2025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DFD235-7860-4A0A-80D3-75B1036B3897}" type="slidenum">
              <a:rPr lang="en-IN" smtClean="0"/>
              <a:t>‹#›</a:t>
            </a:fld>
            <a:endParaRPr lang="en-IN"/>
          </a:p>
        </p:txBody>
      </p:sp>
    </p:spTree>
    <p:extLst>
      <p:ext uri="{BB962C8B-B14F-4D97-AF65-F5344CB8AC3E}">
        <p14:creationId xmlns:p14="http://schemas.microsoft.com/office/powerpoint/2010/main" val="3144273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716" y="-74142"/>
            <a:ext cx="12216714" cy="6932142"/>
          </a:xfrm>
          <a:prstGeom prst="rect">
            <a:avLst/>
          </a:prstGeom>
          <a: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sp>
        <p:nvSpPr>
          <p:cNvPr id="3" name="Flowchart: Card 2"/>
          <p:cNvSpPr/>
          <p:nvPr/>
        </p:nvSpPr>
        <p:spPr>
          <a:xfrm rot="10800000">
            <a:off x="1103705" y="745793"/>
            <a:ext cx="7585679" cy="4108322"/>
          </a:xfrm>
          <a:prstGeom prst="flowChartPunchedCard">
            <a:avLst/>
          </a:prstGeom>
          <a:gradFill flip="none" rotWithShape="1">
            <a:gsLst>
              <a:gs pos="0">
                <a:srgbClr val="161DA6">
                  <a:shade val="30000"/>
                  <a:satMod val="115000"/>
                </a:srgbClr>
              </a:gs>
              <a:gs pos="50000">
                <a:srgbClr val="161DA6">
                  <a:shade val="67500"/>
                  <a:satMod val="115000"/>
                </a:srgbClr>
              </a:gs>
              <a:gs pos="100000">
                <a:srgbClr val="161DA6">
                  <a:shade val="100000"/>
                  <a:satMod val="115000"/>
                </a:srgbClr>
              </a:gs>
            </a:gsLst>
            <a:lin ang="13500000" scaled="1"/>
            <a:tileRect/>
          </a:gra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42" name="TextBox 41"/>
          <p:cNvSpPr txBox="1"/>
          <p:nvPr/>
        </p:nvSpPr>
        <p:spPr>
          <a:xfrm rot="645586">
            <a:off x="560841" y="884045"/>
            <a:ext cx="7437865" cy="3831818"/>
          </a:xfrm>
          <a:prstGeom prst="rect">
            <a:avLst/>
          </a:prstGeom>
          <a:no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txBody>
          <a:bodyPr wrap="square" rtlCol="0" anchor="ctr">
            <a:spAutoFit/>
          </a:bodyPr>
          <a:lstStyle/>
          <a:p>
            <a:r>
              <a:rPr lang="en-US" sz="10500" b="1" dirty="0" smtClean="0">
                <a:solidFill>
                  <a:srgbClr val="017DFF"/>
                </a:solidFill>
                <a:effectLst>
                  <a:outerShdw blurRad="38100" dist="38100" dir="2700000" algn="tl">
                    <a:srgbClr val="000000">
                      <a:alpha val="43137"/>
                    </a:srgbClr>
                  </a:outerShdw>
                </a:effectLst>
                <a:latin typeface="Arial Black" panose="020B0A04020102020204" pitchFamily="34" charset="0"/>
                <a:cs typeface="Times New Roman" panose="02020603050405020304" pitchFamily="18" charset="0"/>
              </a:rPr>
              <a:t>TELECOM</a:t>
            </a:r>
          </a:p>
          <a:p>
            <a:r>
              <a:rPr lang="en-US" sz="6600" b="1" dirty="0" smtClean="0">
                <a:solidFill>
                  <a:srgbClr val="FF0000"/>
                </a:solidFill>
                <a:effectLst>
                  <a:outerShdw blurRad="38100" dist="38100" dir="2700000" algn="tl">
                    <a:srgbClr val="000000">
                      <a:alpha val="43137"/>
                    </a:srgbClr>
                  </a:outerShdw>
                </a:effectLst>
                <a:latin typeface="Arial Black" panose="020B0A04020102020204" pitchFamily="34" charset="0"/>
                <a:cs typeface="Times New Roman" panose="02020603050405020304" pitchFamily="18" charset="0"/>
              </a:rPr>
              <a:t>CHURN</a:t>
            </a:r>
          </a:p>
          <a:p>
            <a:r>
              <a:rPr lang="en-US" sz="7200" b="1" dirty="0" smtClean="0">
                <a:solidFill>
                  <a:schemeClr val="bg1"/>
                </a:solidFill>
                <a:effectLst>
                  <a:outerShdw blurRad="38100" dist="38100" dir="2700000" algn="tl">
                    <a:srgbClr val="000000">
                      <a:alpha val="43137"/>
                    </a:srgbClr>
                  </a:outerShdw>
                </a:effectLst>
                <a:latin typeface="Arial Black" panose="020B0A04020102020204" pitchFamily="34" charset="0"/>
                <a:cs typeface="Times New Roman" panose="02020603050405020304" pitchFamily="18" charset="0"/>
              </a:rPr>
              <a:t>ANALYSIS</a:t>
            </a:r>
            <a:endParaRPr lang="en-IN" sz="7200" b="1" dirty="0">
              <a:solidFill>
                <a:schemeClr val="bg1"/>
              </a:solidFill>
              <a:effectLst>
                <a:outerShdw blurRad="38100" dist="38100" dir="2700000" algn="tl">
                  <a:srgbClr val="000000">
                    <a:alpha val="43137"/>
                  </a:srgbClr>
                </a:outerShdw>
              </a:effectLst>
              <a:latin typeface="Arial Black" panose="020B0A04020102020204" pitchFamily="34" charset="0"/>
              <a:cs typeface="Times New Roman" panose="02020603050405020304" pitchFamily="18" charset="0"/>
            </a:endParaRPr>
          </a:p>
        </p:txBody>
      </p:sp>
    </p:spTree>
    <p:extLst>
      <p:ext uri="{BB962C8B-B14F-4D97-AF65-F5344CB8AC3E}">
        <p14:creationId xmlns:p14="http://schemas.microsoft.com/office/powerpoint/2010/main" val="3078855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2000" cy="914400"/>
          </a:xfrm>
          <a:prstGeom prst="rect">
            <a:avLst/>
          </a:prstGeom>
          <a:gradFill flip="none" rotWithShape="1">
            <a:gsLst>
              <a:gs pos="0">
                <a:srgbClr val="38057D">
                  <a:shade val="30000"/>
                  <a:satMod val="115000"/>
                </a:srgbClr>
              </a:gs>
              <a:gs pos="50000">
                <a:srgbClr val="38057D">
                  <a:shade val="67500"/>
                  <a:satMod val="115000"/>
                </a:srgbClr>
              </a:gs>
              <a:gs pos="100000">
                <a:srgbClr val="38057D">
                  <a:shade val="100000"/>
                  <a:satMod val="115000"/>
                </a:srgbClr>
              </a:gs>
            </a:gsLst>
            <a:lin ang="81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Customer churn by internet service</a:t>
            </a:r>
            <a:endParaRPr lang="en-IN" sz="3200" b="1"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r="14088"/>
          <a:stretch/>
        </p:blipFill>
        <p:spPr>
          <a:xfrm>
            <a:off x="2067936" y="1414774"/>
            <a:ext cx="8056127" cy="4975516"/>
          </a:xfrm>
          <a:prstGeom prst="roundRect">
            <a:avLst>
              <a:gd name="adj" fmla="val 4167"/>
            </a:avLst>
          </a:prstGeom>
          <a:solidFill>
            <a:srgbClr val="FFFFFF"/>
          </a:solidFill>
          <a:ln w="6350" cap="sq">
            <a:solidFill>
              <a:srgbClr val="161DA6"/>
            </a:solidFill>
            <a:miter lim="800000"/>
          </a:ln>
          <a:effectLst>
            <a:reflection blurRad="6350" stA="52000" endA="300" endPos="3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006471176"/>
      </p:ext>
    </p:extLst>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2000" cy="914400"/>
          </a:xfrm>
          <a:prstGeom prst="rect">
            <a:avLst/>
          </a:prstGeom>
          <a:gradFill flip="none" rotWithShape="1">
            <a:gsLst>
              <a:gs pos="0">
                <a:srgbClr val="38057D">
                  <a:shade val="30000"/>
                  <a:satMod val="115000"/>
                </a:srgbClr>
              </a:gs>
              <a:gs pos="50000">
                <a:srgbClr val="38057D">
                  <a:shade val="67500"/>
                  <a:satMod val="115000"/>
                </a:srgbClr>
              </a:gs>
              <a:gs pos="100000">
                <a:srgbClr val="38057D">
                  <a:shade val="100000"/>
                  <a:satMod val="115000"/>
                </a:srgbClr>
              </a:gs>
            </a:gsLst>
            <a:lin ang="81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3200" b="1" dirty="0">
                <a:latin typeface="Times New Roman" panose="02020603050405020304" pitchFamily="18" charset="0"/>
                <a:cs typeface="Times New Roman" panose="02020603050405020304" pitchFamily="18" charset="0"/>
              </a:rPr>
              <a:t>Customer Attrition Demographics</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r="14122"/>
          <a:stretch/>
        </p:blipFill>
        <p:spPr>
          <a:xfrm>
            <a:off x="1943113" y="1390167"/>
            <a:ext cx="8305774" cy="5073384"/>
          </a:xfrm>
          <a:prstGeom prst="roundRect">
            <a:avLst>
              <a:gd name="adj" fmla="val 4167"/>
            </a:avLst>
          </a:prstGeom>
          <a:solidFill>
            <a:srgbClr val="FFFFFF"/>
          </a:solidFill>
          <a:ln w="6350" cap="sq">
            <a:solidFill>
              <a:srgbClr val="161DA6"/>
            </a:solidFill>
            <a:miter lim="800000"/>
          </a:ln>
          <a:effectLst>
            <a:reflection blurRad="6350" stA="52000" endA="300" endPos="3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281815535"/>
      </p:ext>
    </p:extLst>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12192000" cy="914400"/>
          </a:xfrm>
          <a:prstGeom prst="rect">
            <a:avLst/>
          </a:prstGeom>
          <a:gradFill flip="none" rotWithShape="1">
            <a:gsLst>
              <a:gs pos="0">
                <a:srgbClr val="38057D">
                  <a:shade val="30000"/>
                  <a:satMod val="115000"/>
                </a:srgbClr>
              </a:gs>
              <a:gs pos="50000">
                <a:srgbClr val="38057D">
                  <a:shade val="67500"/>
                  <a:satMod val="115000"/>
                </a:srgbClr>
              </a:gs>
              <a:gs pos="100000">
                <a:srgbClr val="38057D">
                  <a:shade val="100000"/>
                  <a:satMod val="115000"/>
                </a:srgbClr>
              </a:gs>
            </a:gsLst>
            <a:lin ang="81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3200" b="1" dirty="0">
                <a:latin typeface="Times New Roman" panose="02020603050405020304" pitchFamily="18" charset="0"/>
                <a:cs typeface="Times New Roman" panose="02020603050405020304" pitchFamily="18" charset="0"/>
              </a:rPr>
              <a:t>SMOTE for Churn Balance</a:t>
            </a:r>
            <a:endParaRPr lang="en-IN" sz="3200" b="1" dirty="0">
              <a:latin typeface="Times New Roman" panose="02020603050405020304" pitchFamily="18" charset="0"/>
              <a:cs typeface="Times New Roman" panose="02020603050405020304" pitchFamily="18" charset="0"/>
            </a:endParaRPr>
          </a:p>
        </p:txBody>
      </p:sp>
      <p:sp>
        <p:nvSpPr>
          <p:cNvPr id="7" name="TextBox 6"/>
          <p:cNvSpPr txBox="1"/>
          <p:nvPr/>
        </p:nvSpPr>
        <p:spPr>
          <a:xfrm>
            <a:off x="671208" y="3219856"/>
            <a:ext cx="11459183" cy="4883285"/>
          </a:xfrm>
          <a:prstGeom prst="rect">
            <a:avLst/>
          </a:prstGeom>
          <a:noFill/>
        </p:spPr>
        <p:txBody>
          <a:bodyPr wrap="square" rtlCol="0">
            <a:spAutoFit/>
          </a:bodyPr>
          <a:lstStyle/>
          <a:p>
            <a:endParaRPr lang="en-IN" dirty="0"/>
          </a:p>
        </p:txBody>
      </p:sp>
      <p:sp>
        <p:nvSpPr>
          <p:cNvPr id="8" name="Rectangle 3"/>
          <p:cNvSpPr>
            <a:spLocks noChangeArrowheads="1"/>
          </p:cNvSpPr>
          <p:nvPr/>
        </p:nvSpPr>
        <p:spPr bwMode="auto">
          <a:xfrm>
            <a:off x="324021" y="1028601"/>
            <a:ext cx="5571031"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Churn data was imbalanced (only ~26% churned).</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Used </a:t>
            </a:r>
            <a:r>
              <a:rPr kumimoji="0" lang="en-US" alt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Synthetic Minority Over-sampling Technique      (SMOTE)</a:t>
            </a: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to balance classes for better model training.</a:t>
            </a:r>
          </a:p>
          <a:p>
            <a:pPr marL="285750" indent="-28575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Created </a:t>
            </a:r>
            <a:r>
              <a:rPr lang="en-US" b="1" dirty="0">
                <a:latin typeface="Times New Roman" panose="02020603050405020304" pitchFamily="18" charset="0"/>
                <a:cs typeface="Times New Roman" panose="02020603050405020304" pitchFamily="18" charset="0"/>
              </a:rPr>
              <a:t>synthetic churner cases</a:t>
            </a:r>
            <a:r>
              <a:rPr lang="en-US" dirty="0">
                <a:latin typeface="Times New Roman" panose="02020603050405020304" pitchFamily="18" charset="0"/>
                <a:cs typeface="Times New Roman" panose="02020603050405020304" pitchFamily="18" charset="0"/>
              </a:rPr>
              <a:t> using nearest neighbors.</a:t>
            </a:r>
          </a:p>
          <a:p>
            <a:pPr marL="285750" indent="-285750">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Balanced dataset improved recall</a:t>
            </a:r>
            <a:r>
              <a:rPr lang="en-US" dirty="0">
                <a:latin typeface="Times New Roman" panose="02020603050405020304" pitchFamily="18" charset="0"/>
                <a:cs typeface="Times New Roman" panose="02020603050405020304" pitchFamily="18" charset="0"/>
              </a:rPr>
              <a:t>, helping models detect churners accurately.</a:t>
            </a:r>
          </a:p>
          <a:p>
            <a:pPr marR="0" lvl="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r="11027"/>
          <a:stretch/>
        </p:blipFill>
        <p:spPr>
          <a:xfrm>
            <a:off x="5857343" y="1875934"/>
            <a:ext cx="6133552" cy="4543720"/>
          </a:xfrm>
          <a:prstGeom prst="roundRect">
            <a:avLst>
              <a:gd name="adj" fmla="val 4167"/>
            </a:avLst>
          </a:prstGeom>
          <a:solidFill>
            <a:srgbClr val="FFFFFF"/>
          </a:solidFill>
          <a:ln w="6350" cap="sq">
            <a:solidFill>
              <a:srgbClr val="161DA6"/>
            </a:solidFill>
            <a:miter lim="800000"/>
          </a:ln>
          <a:effectLst>
            <a:reflection blurRad="6350" stA="52000" endA="300" endPos="3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447540910"/>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12192000" cy="914400"/>
          </a:xfrm>
          <a:prstGeom prst="rect">
            <a:avLst/>
          </a:prstGeom>
          <a:gradFill flip="none" rotWithShape="1">
            <a:gsLst>
              <a:gs pos="0">
                <a:srgbClr val="38057D">
                  <a:shade val="30000"/>
                  <a:satMod val="115000"/>
                </a:srgbClr>
              </a:gs>
              <a:gs pos="50000">
                <a:srgbClr val="38057D">
                  <a:shade val="67500"/>
                  <a:satMod val="115000"/>
                </a:srgbClr>
              </a:gs>
              <a:gs pos="100000">
                <a:srgbClr val="38057D">
                  <a:shade val="100000"/>
                  <a:satMod val="115000"/>
                </a:srgbClr>
              </a:gs>
            </a:gsLst>
            <a:lin ang="81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3200" b="1" dirty="0">
                <a:latin typeface="Times New Roman" panose="02020603050405020304" pitchFamily="18" charset="0"/>
                <a:cs typeface="Times New Roman" panose="02020603050405020304" pitchFamily="18" charset="0"/>
              </a:rPr>
              <a:t>Model Performance</a:t>
            </a:r>
            <a:endParaRPr lang="en-IN" sz="3200"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583735" y="2112732"/>
            <a:ext cx="11024529" cy="257239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5" name="Rectangle 4"/>
          <p:cNvSpPr/>
          <p:nvPr/>
        </p:nvSpPr>
        <p:spPr>
          <a:xfrm>
            <a:off x="747858" y="5292854"/>
            <a:ext cx="9433089" cy="369332"/>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Best Model: Logistic Regression due to the highest AUC and balanced performance.</a:t>
            </a:r>
          </a:p>
        </p:txBody>
      </p:sp>
    </p:spTree>
    <p:extLst>
      <p:ext uri="{BB962C8B-B14F-4D97-AF65-F5344CB8AC3E}">
        <p14:creationId xmlns:p14="http://schemas.microsoft.com/office/powerpoint/2010/main" val="3818784148"/>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48" y="72479"/>
            <a:ext cx="12154052" cy="672771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p:spPr>
      </p:pic>
    </p:spTree>
    <p:extLst>
      <p:ext uri="{BB962C8B-B14F-4D97-AF65-F5344CB8AC3E}">
        <p14:creationId xmlns:p14="http://schemas.microsoft.com/office/powerpoint/2010/main" val="2775897473"/>
      </p:ext>
    </p:extLst>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11" y="0"/>
            <a:ext cx="12268022" cy="685799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8871912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1271239"/>
          </a:xfrm>
          <a:prstGeom prst="rect">
            <a:avLst/>
          </a:prstGeom>
          <a:gradFill flip="none" rotWithShape="1">
            <a:gsLst>
              <a:gs pos="0">
                <a:srgbClr val="38057D">
                  <a:shade val="30000"/>
                  <a:satMod val="115000"/>
                </a:srgbClr>
              </a:gs>
              <a:gs pos="50000">
                <a:srgbClr val="38057D">
                  <a:shade val="67500"/>
                  <a:satMod val="115000"/>
                </a:srgbClr>
              </a:gs>
              <a:gs pos="100000">
                <a:srgbClr val="38057D">
                  <a:shade val="100000"/>
                  <a:satMod val="115000"/>
                </a:srgbClr>
              </a:gs>
            </a:gsLst>
            <a:lin ang="81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7423" y="1271239"/>
            <a:ext cx="9993163" cy="5084956"/>
          </a:xfrm>
          <a:prstGeom prst="rect">
            <a:avLst/>
          </a:prstGeom>
        </p:spPr>
      </p:pic>
      <p:sp>
        <p:nvSpPr>
          <p:cNvPr id="7" name="TextBox 6"/>
          <p:cNvSpPr txBox="1"/>
          <p:nvPr/>
        </p:nvSpPr>
        <p:spPr>
          <a:xfrm>
            <a:off x="2810108" y="250899"/>
            <a:ext cx="6571784" cy="769441"/>
          </a:xfrm>
          <a:prstGeom prst="rect">
            <a:avLst/>
          </a:prstGeom>
          <a:noFill/>
        </p:spPr>
        <p:txBody>
          <a:bodyPr wrap="square" rtlCol="0">
            <a:spAutoFit/>
          </a:bodyPr>
          <a:lstStyle/>
          <a:p>
            <a:pPr algn="ctr"/>
            <a:r>
              <a:rPr lang="en-US" sz="4400" b="1" dirty="0" smtClean="0">
                <a:solidFill>
                  <a:schemeClr val="bg1"/>
                </a:solidFill>
                <a:latin typeface="Times New Roman" panose="02020603050405020304" pitchFamily="18" charset="0"/>
                <a:cs typeface="Times New Roman" panose="02020603050405020304" pitchFamily="18" charset="0"/>
              </a:rPr>
              <a:t>What is Churn?</a:t>
            </a:r>
            <a:endParaRPr lang="en-IN" sz="4400" b="1" dirty="0">
              <a:solidFill>
                <a:schemeClr val="bg1"/>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392953" y="1967057"/>
            <a:ext cx="5531004" cy="4524315"/>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Telecom Customer Churn</a:t>
            </a:r>
            <a:r>
              <a:rPr lang="en-US" dirty="0">
                <a:latin typeface="Times New Roman" panose="02020603050405020304" pitchFamily="18" charset="0"/>
                <a:cs typeface="Times New Roman" panose="02020603050405020304" pitchFamily="18" charset="0"/>
              </a:rPr>
              <a:t> refers to the phenomenon where customers stop using one telecom service provider and switch to another or discontinue services </a:t>
            </a:r>
            <a:r>
              <a:rPr lang="en-US" dirty="0" smtClean="0">
                <a:latin typeface="Times New Roman" panose="02020603050405020304" pitchFamily="18" charset="0"/>
                <a:cs typeface="Times New Roman" panose="02020603050405020304" pitchFamily="18" charset="0"/>
              </a:rPr>
              <a:t>altogether .</a:t>
            </a:r>
            <a:r>
              <a:rPr lang="en-US" b="1" dirty="0" smtClean="0">
                <a:latin typeface="Times New Roman" panose="02020603050405020304" pitchFamily="18" charset="0"/>
                <a:cs typeface="Times New Roman" panose="02020603050405020304" pitchFamily="18" charset="0"/>
              </a:rPr>
              <a:t>Customers </a:t>
            </a:r>
            <a:r>
              <a:rPr lang="en-US" b="1" dirty="0">
                <a:latin typeface="Times New Roman" panose="02020603050405020304" pitchFamily="18" charset="0"/>
                <a:cs typeface="Times New Roman" panose="02020603050405020304" pitchFamily="18" charset="0"/>
              </a:rPr>
              <a:t>who left within the last month – the column is called </a:t>
            </a:r>
            <a:r>
              <a:rPr lang="en-US" b="1" dirty="0" smtClean="0">
                <a:latin typeface="Times New Roman" panose="02020603050405020304" pitchFamily="18" charset="0"/>
                <a:cs typeface="Times New Roman" panose="02020603050405020304" pitchFamily="18" charset="0"/>
              </a:rPr>
              <a:t>Churn</a:t>
            </a:r>
          </a:p>
          <a:p>
            <a:endParaRPr lang="en-US" b="1" dirty="0">
              <a:latin typeface="Times New Roman" panose="02020603050405020304" pitchFamily="18" charset="0"/>
              <a:cs typeface="Times New Roman" panose="02020603050405020304" pitchFamily="18" charset="0"/>
            </a:endParaRPr>
          </a:p>
          <a:p>
            <a:r>
              <a:rPr lang="en-US" b="1" dirty="0">
                <a:solidFill>
                  <a:srgbClr val="FF0000"/>
                </a:solidFill>
                <a:latin typeface="Times New Roman" panose="02020603050405020304" pitchFamily="18" charset="0"/>
                <a:cs typeface="Times New Roman" panose="02020603050405020304" pitchFamily="18" charset="0"/>
              </a:rPr>
              <a:t>Example of Churn in </a:t>
            </a:r>
            <a:r>
              <a:rPr lang="en-US" b="1" dirty="0" smtClean="0">
                <a:solidFill>
                  <a:srgbClr val="FF0000"/>
                </a:solidFill>
                <a:latin typeface="Times New Roman" panose="02020603050405020304" pitchFamily="18" charset="0"/>
                <a:cs typeface="Times New Roman" panose="02020603050405020304" pitchFamily="18" charset="0"/>
              </a:rPr>
              <a:t>Telecom:</a:t>
            </a:r>
          </a:p>
          <a:p>
            <a:endParaRPr lang="en-US" b="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Ravi is a customer of </a:t>
            </a:r>
            <a:r>
              <a:rPr lang="en-US" b="1" dirty="0">
                <a:latin typeface="Times New Roman" panose="02020603050405020304" pitchFamily="18" charset="0"/>
                <a:cs typeface="Times New Roman" panose="02020603050405020304" pitchFamily="18" charset="0"/>
              </a:rPr>
              <a:t>Provider A</a:t>
            </a:r>
            <a:r>
              <a:rPr lang="en-US" dirty="0">
                <a:latin typeface="Times New Roman" panose="02020603050405020304" pitchFamily="18" charset="0"/>
                <a:cs typeface="Times New Roman" panose="02020603050405020304" pitchFamily="18" charset="0"/>
              </a:rPr>
              <a:t> but faces frequent call drops and slow internet speeds. He notices that </a:t>
            </a:r>
            <a:r>
              <a:rPr lang="en-US" b="1" dirty="0">
                <a:latin typeface="Times New Roman" panose="02020603050405020304" pitchFamily="18" charset="0"/>
                <a:cs typeface="Times New Roman" panose="02020603050405020304" pitchFamily="18" charset="0"/>
              </a:rPr>
              <a:t>Provider B</a:t>
            </a:r>
            <a:r>
              <a:rPr lang="en-US" dirty="0">
                <a:latin typeface="Times New Roman" panose="02020603050405020304" pitchFamily="18" charset="0"/>
                <a:cs typeface="Times New Roman" panose="02020603050405020304" pitchFamily="18" charset="0"/>
              </a:rPr>
              <a:t> offers better coverage and a cheaper plan with more data. Dissatisfied, Ravi switches his number from </a:t>
            </a:r>
            <a:r>
              <a:rPr lang="en-US" b="1" dirty="0">
                <a:latin typeface="Times New Roman" panose="02020603050405020304" pitchFamily="18" charset="0"/>
                <a:cs typeface="Times New Roman" panose="02020603050405020304" pitchFamily="18" charset="0"/>
              </a:rPr>
              <a:t>Provider A</a:t>
            </a:r>
            <a:r>
              <a:rPr lang="en-US" dirty="0">
                <a:latin typeface="Times New Roman" panose="02020603050405020304" pitchFamily="18" charset="0"/>
                <a:cs typeface="Times New Roman" panose="02020603050405020304" pitchFamily="18" charset="0"/>
              </a:rPr>
              <a:t> to </a:t>
            </a:r>
            <a:r>
              <a:rPr lang="en-US" b="1" dirty="0">
                <a:latin typeface="Times New Roman" panose="02020603050405020304" pitchFamily="18" charset="0"/>
                <a:cs typeface="Times New Roman" panose="02020603050405020304" pitchFamily="18" charset="0"/>
              </a:rPr>
              <a:t>Provider B</a:t>
            </a:r>
            <a:r>
              <a:rPr lang="en-US" dirty="0">
                <a:latin typeface="Times New Roman" panose="02020603050405020304" pitchFamily="18" charset="0"/>
                <a:cs typeface="Times New Roman" panose="02020603050405020304" pitchFamily="18" charset="0"/>
              </a:rPr>
              <a:t> using Mobile Number Portability (MNP).</a:t>
            </a:r>
          </a:p>
          <a:p>
            <a:endParaRPr lang="en-US" b="1" dirty="0">
              <a:solidFill>
                <a:srgbClr val="FF0000"/>
              </a:solidFill>
              <a:latin typeface="Times New Roman" panose="02020603050405020304" pitchFamily="18" charset="0"/>
              <a:cs typeface="Times New Roman" panose="02020603050405020304" pitchFamily="18" charset="0"/>
            </a:endParaRPr>
          </a:p>
          <a:p>
            <a:endParaRPr lang="en-US" b="1" dirty="0" smtClean="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682399"/>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46D5883B-CD87-A537-78EC-C6557E67F7B9}"/>
              </a:ext>
            </a:extLst>
          </p:cNvPr>
          <p:cNvSpPr txBox="1"/>
          <p:nvPr/>
        </p:nvSpPr>
        <p:spPr>
          <a:xfrm>
            <a:off x="548396" y="1473718"/>
            <a:ext cx="4204677" cy="1107996"/>
          </a:xfrm>
          <a:prstGeom prst="rect">
            <a:avLst/>
          </a:prstGeom>
          <a:noFill/>
        </p:spPr>
        <p:txBody>
          <a:bodyPr wrap="none" rtlCol="0">
            <a:spAutoFit/>
          </a:bodyPr>
          <a:lstStyle/>
          <a:p>
            <a:r>
              <a:rPr lang="en-US" sz="6600" spc="600" dirty="0">
                <a:latin typeface="Gang of Three" panose="02000000000000000000" pitchFamily="2" charset="0"/>
              </a:rPr>
              <a:t>NAGOYA</a:t>
            </a:r>
            <a:endParaRPr lang="en-IN" sz="6600" spc="600" dirty="0">
              <a:latin typeface="Gang of Three" panose="02000000000000000000" pitchFamily="2" charset="0"/>
            </a:endParaRPr>
          </a:p>
        </p:txBody>
      </p:sp>
      <p:sp>
        <p:nvSpPr>
          <p:cNvPr id="29" name="TextBox 28">
            <a:extLst>
              <a:ext uri="{FF2B5EF4-FFF2-40B4-BE49-F238E27FC236}">
                <a16:creationId xmlns:a16="http://schemas.microsoft.com/office/drawing/2014/main" id="{BBD54F66-A374-DB4D-2F9E-48E664FC706E}"/>
              </a:ext>
            </a:extLst>
          </p:cNvPr>
          <p:cNvSpPr txBox="1"/>
          <p:nvPr/>
        </p:nvSpPr>
        <p:spPr>
          <a:xfrm>
            <a:off x="548396" y="1299063"/>
            <a:ext cx="1005403" cy="338554"/>
          </a:xfrm>
          <a:prstGeom prst="rect">
            <a:avLst/>
          </a:prstGeom>
          <a:noFill/>
        </p:spPr>
        <p:txBody>
          <a:bodyPr wrap="none" rtlCol="0">
            <a:spAutoFit/>
          </a:bodyPr>
          <a:lstStyle/>
          <a:p>
            <a:r>
              <a:rPr lang="ja-JP" altLang="en-US" sz="1600" dirty="0">
                <a:latin typeface="Open Sans" pitchFamily="2" charset="0"/>
                <a:ea typeface="Open Sans" pitchFamily="2" charset="0"/>
                <a:cs typeface="Open Sans" pitchFamily="2" charset="0"/>
              </a:rPr>
              <a:t>名古屋市</a:t>
            </a:r>
            <a:endParaRPr lang="en-IN" sz="1600" dirty="0">
              <a:latin typeface="Open Sans" pitchFamily="2" charset="0"/>
              <a:ea typeface="Open Sans" pitchFamily="2" charset="0"/>
              <a:cs typeface="Open Sans" pitchFamily="2" charset="0"/>
            </a:endParaRPr>
          </a:p>
        </p:txBody>
      </p:sp>
      <p:cxnSp>
        <p:nvCxnSpPr>
          <p:cNvPr id="30" name="Straight Connector 29">
            <a:extLst>
              <a:ext uri="{FF2B5EF4-FFF2-40B4-BE49-F238E27FC236}">
                <a16:creationId xmlns:a16="http://schemas.microsoft.com/office/drawing/2014/main" id="{89A1BC40-7F70-A284-4E94-F1C6C8355DFD}"/>
              </a:ext>
            </a:extLst>
          </p:cNvPr>
          <p:cNvCxnSpPr/>
          <p:nvPr/>
        </p:nvCxnSpPr>
        <p:spPr>
          <a:xfrm>
            <a:off x="1010665" y="2530303"/>
            <a:ext cx="124358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3B2A99EC-008A-D581-BF8E-47F7D006062E}"/>
              </a:ext>
            </a:extLst>
          </p:cNvPr>
          <p:cNvSpPr txBox="1"/>
          <p:nvPr/>
        </p:nvSpPr>
        <p:spPr>
          <a:xfrm>
            <a:off x="548396" y="2817253"/>
            <a:ext cx="6697666" cy="1200329"/>
          </a:xfrm>
          <a:prstGeom prst="rect">
            <a:avLst/>
          </a:prstGeom>
          <a:noFill/>
        </p:spPr>
        <p:txBody>
          <a:bodyPr wrap="square" rtlCol="0">
            <a:spAutoFit/>
          </a:bodyPr>
          <a:lstStyle/>
          <a:p>
            <a:pPr>
              <a:lnSpc>
                <a:spcPct val="150000"/>
              </a:lnSpc>
            </a:pPr>
            <a:r>
              <a:rPr lang="en-US" sz="1200" dirty="0">
                <a:latin typeface="Open Sans" pitchFamily="2" charset="0"/>
                <a:ea typeface="Open Sans" pitchFamily="2" charset="0"/>
                <a:cs typeface="Open Sans" pitchFamily="2" charset="0"/>
              </a:rPr>
              <a:t>Nagoya is the largest city in the Chubu region, the fourth-most populous city and third most populous urban area in Japan, with a population of 2.3 million in 2020. It is one of the three major cities of Japan (Tokyo-Osaka-Nagoya). Located on the Pacific coast in central Honshu, it is the capital and the most populous city of Aichi Prefecture.</a:t>
            </a:r>
            <a:endParaRPr lang="en-IN" sz="1200" dirty="0">
              <a:latin typeface="Open Sans" pitchFamily="2" charset="0"/>
              <a:ea typeface="Open Sans" pitchFamily="2" charset="0"/>
              <a:cs typeface="Open Sans" pitchFamily="2" charset="0"/>
            </a:endParaRPr>
          </a:p>
        </p:txBody>
      </p:sp>
      <p:sp>
        <p:nvSpPr>
          <p:cNvPr id="10" name="TextBox 9">
            <a:extLst>
              <a:ext uri="{FF2B5EF4-FFF2-40B4-BE49-F238E27FC236}">
                <a16:creationId xmlns:a16="http://schemas.microsoft.com/office/drawing/2014/main" id="{44BFFFC7-5AB8-FB57-6F0F-387A5876365C}"/>
              </a:ext>
            </a:extLst>
          </p:cNvPr>
          <p:cNvSpPr txBox="1"/>
          <p:nvPr/>
        </p:nvSpPr>
        <p:spPr>
          <a:xfrm>
            <a:off x="548396" y="4569707"/>
            <a:ext cx="1518364" cy="646331"/>
          </a:xfrm>
          <a:prstGeom prst="rect">
            <a:avLst/>
          </a:prstGeom>
          <a:noFill/>
        </p:spPr>
        <p:txBody>
          <a:bodyPr wrap="none" rtlCol="0">
            <a:spAutoFit/>
          </a:bodyPr>
          <a:lstStyle/>
          <a:p>
            <a:r>
              <a:rPr lang="en-US" sz="3600" spc="600" dirty="0">
                <a:latin typeface="Gang of Three" panose="02000000000000000000" pitchFamily="2" charset="0"/>
              </a:rPr>
              <a:t>2.3M</a:t>
            </a:r>
            <a:endParaRPr lang="en-IN" sz="3600" spc="600" dirty="0">
              <a:latin typeface="Gang of Three" panose="02000000000000000000" pitchFamily="2" charset="0"/>
            </a:endParaRPr>
          </a:p>
        </p:txBody>
      </p:sp>
      <p:sp>
        <p:nvSpPr>
          <p:cNvPr id="11" name="TextBox 10">
            <a:extLst>
              <a:ext uri="{FF2B5EF4-FFF2-40B4-BE49-F238E27FC236}">
                <a16:creationId xmlns:a16="http://schemas.microsoft.com/office/drawing/2014/main" id="{40019398-B4E1-3E4B-C982-C4F417CFD09E}"/>
              </a:ext>
            </a:extLst>
          </p:cNvPr>
          <p:cNvSpPr txBox="1"/>
          <p:nvPr/>
        </p:nvSpPr>
        <p:spPr>
          <a:xfrm>
            <a:off x="548396" y="4385527"/>
            <a:ext cx="1031051" cy="307777"/>
          </a:xfrm>
          <a:prstGeom prst="rect">
            <a:avLst/>
          </a:prstGeom>
          <a:noFill/>
        </p:spPr>
        <p:txBody>
          <a:bodyPr wrap="none" rtlCol="0">
            <a:spAutoFit/>
          </a:bodyPr>
          <a:lstStyle/>
          <a:p>
            <a:r>
              <a:rPr lang="en-US" altLang="ja-JP" sz="1400" dirty="0">
                <a:latin typeface="Open Sans" pitchFamily="2" charset="0"/>
                <a:ea typeface="Open Sans" pitchFamily="2" charset="0"/>
                <a:cs typeface="Open Sans" pitchFamily="2" charset="0"/>
              </a:rPr>
              <a:t>Population</a:t>
            </a:r>
            <a:endParaRPr lang="en-IN" sz="1400" dirty="0">
              <a:latin typeface="Open Sans" pitchFamily="2" charset="0"/>
              <a:ea typeface="Open Sans" pitchFamily="2" charset="0"/>
              <a:cs typeface="Open Sans" pitchFamily="2" charset="0"/>
            </a:endParaRPr>
          </a:p>
        </p:txBody>
      </p:sp>
      <p:sp>
        <p:nvSpPr>
          <p:cNvPr id="2" name="Rectangle 1">
            <a:extLst>
              <a:ext uri="{FF2B5EF4-FFF2-40B4-BE49-F238E27FC236}">
                <a16:creationId xmlns:a16="http://schemas.microsoft.com/office/drawing/2014/main" id="{A89B2723-BD60-369D-61BF-188F16A38471}"/>
              </a:ext>
            </a:extLst>
          </p:cNvPr>
          <p:cNvSpPr/>
          <p:nvPr/>
        </p:nvSpPr>
        <p:spPr>
          <a:xfrm>
            <a:off x="0" y="0"/>
            <a:ext cx="12192000" cy="7087442"/>
          </a:xfrm>
          <a:prstGeom prst="rect">
            <a:avLst/>
          </a:prstGeom>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dirty="0">
              <a:solidFill>
                <a:schemeClr val="accent3">
                  <a:lumMod val="20000"/>
                  <a:lumOff val="80000"/>
                </a:schemeClr>
              </a:solidFill>
              <a:latin typeface="Times New Roman" panose="02020603050405020304" pitchFamily="18" charset="0"/>
              <a:cs typeface="Times New Roman" panose="02020603050405020304" pitchFamily="18" charset="0"/>
            </a:endParaRPr>
          </a:p>
        </p:txBody>
      </p:sp>
      <p:sp>
        <p:nvSpPr>
          <p:cNvPr id="13" name="Oval 12">
            <a:extLst>
              <a:ext uri="{FF2B5EF4-FFF2-40B4-BE49-F238E27FC236}">
                <a16:creationId xmlns:a16="http://schemas.microsoft.com/office/drawing/2014/main" id="{8A320025-BC1B-66CB-F8E1-FB29D8E20713}"/>
              </a:ext>
            </a:extLst>
          </p:cNvPr>
          <p:cNvSpPr/>
          <p:nvPr/>
        </p:nvSpPr>
        <p:spPr>
          <a:xfrm>
            <a:off x="5499766" y="26619"/>
            <a:ext cx="8860790" cy="8860790"/>
          </a:xfrm>
          <a:prstGeom prst="ellipse">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solidFill>
                <a:schemeClr val="tx1"/>
              </a:solidFill>
            </a:endParaRPr>
          </a:p>
        </p:txBody>
      </p:sp>
      <p:sp>
        <p:nvSpPr>
          <p:cNvPr id="14" name="Oval 13">
            <a:extLst>
              <a:ext uri="{FF2B5EF4-FFF2-40B4-BE49-F238E27FC236}">
                <a16:creationId xmlns:a16="http://schemas.microsoft.com/office/drawing/2014/main" id="{2711FE3F-A24C-0FF5-8C64-D4C4B660E862}"/>
              </a:ext>
            </a:extLst>
          </p:cNvPr>
          <p:cNvSpPr/>
          <p:nvPr/>
        </p:nvSpPr>
        <p:spPr>
          <a:xfrm>
            <a:off x="6110657" y="615093"/>
            <a:ext cx="7683842" cy="7683842"/>
          </a:xfrm>
          <a:prstGeom prst="ellipse">
            <a:avLst/>
          </a:prstGeom>
          <a:solidFill>
            <a:srgbClr val="38057D"/>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solidFill>
                <a:schemeClr val="tx1"/>
              </a:solidFill>
            </a:endParaRPr>
          </a:p>
        </p:txBody>
      </p:sp>
      <p:sp>
        <p:nvSpPr>
          <p:cNvPr id="17" name="TextBox 16">
            <a:extLst>
              <a:ext uri="{FF2B5EF4-FFF2-40B4-BE49-F238E27FC236}">
                <a16:creationId xmlns:a16="http://schemas.microsoft.com/office/drawing/2014/main" id="{27531B81-59A2-EBE9-0479-D39E3641DD4E}"/>
              </a:ext>
            </a:extLst>
          </p:cNvPr>
          <p:cNvSpPr txBox="1"/>
          <p:nvPr/>
        </p:nvSpPr>
        <p:spPr>
          <a:xfrm>
            <a:off x="412670" y="2265915"/>
            <a:ext cx="5174428" cy="4385816"/>
          </a:xfrm>
          <a:prstGeom prst="rect">
            <a:avLst/>
          </a:prstGeom>
          <a:noFill/>
        </p:spPr>
        <p:txBody>
          <a:bodyPr wrap="square" rtlCol="0">
            <a:spAutoFit/>
          </a:bodyPr>
          <a:lstStyle/>
          <a:p>
            <a:pPr marL="285750" lvl="0" indent="-285750" fontAlgn="base">
              <a:buFont typeface="Wingdings" panose="05000000000000000000" pitchFamily="2" charset="2"/>
              <a:buChar char="q"/>
            </a:pPr>
            <a:r>
              <a:rPr lang="en-IN" dirty="0" smtClean="0">
                <a:latin typeface="Times New Roman" panose="02020603050405020304" pitchFamily="18" charset="0"/>
                <a:cs typeface="Times New Roman" panose="02020603050405020304" pitchFamily="18" charset="0"/>
              </a:rPr>
              <a:t>The primary objective of this analysis is to identify the factors contributing to customer churn and build a predictive model to classify customers as churners or non-churners. The insights derived will help the telecom company implement targeted retention strategies to minimize churn and improve customer satisfaction.</a:t>
            </a:r>
          </a:p>
          <a:p>
            <a:pPr marL="285750" lvl="0" indent="-285750" fontAlgn="base">
              <a:buFont typeface="Wingdings" panose="05000000000000000000" pitchFamily="2" charset="2"/>
              <a:buChar char="q"/>
            </a:pPr>
            <a:endParaRPr lang="en-IN" dirty="0">
              <a:latin typeface="Times New Roman" panose="02020603050405020304" pitchFamily="18" charset="0"/>
              <a:cs typeface="Times New Roman" panose="02020603050405020304" pitchFamily="18" charset="0"/>
            </a:endParaRPr>
          </a:p>
          <a:p>
            <a:pPr marL="285750" lvl="0" indent="-285750" fontAlgn="base">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The data was downloaded from IBM Sample Data Sets for customer retention programs. The goal of this project is to predict behaviours of churn or not churn to help retain customers. Each row represents a customer, each column contains a customer’s attribute.</a:t>
            </a:r>
          </a:p>
          <a:p>
            <a:pPr>
              <a:lnSpc>
                <a:spcPct val="150000"/>
              </a:lnSpc>
            </a:pPr>
            <a:endParaRPr lang="en-IN" dirty="0">
              <a:latin typeface="Times New Roman" panose="02020603050405020304" pitchFamily="18" charset="0"/>
              <a:ea typeface="Open Sans" pitchFamily="2" charset="0"/>
              <a:cs typeface="Times New Roman" panose="02020603050405020304" pitchFamily="18" charset="0"/>
            </a:endParaRPr>
          </a:p>
        </p:txBody>
      </p:sp>
      <p:pic>
        <p:nvPicPr>
          <p:cNvPr id="39" name="Picture Placeholder 38">
            <a:extLst>
              <a:ext uri="{FF2B5EF4-FFF2-40B4-BE49-F238E27FC236}">
                <a16:creationId xmlns:a16="http://schemas.microsoft.com/office/drawing/2014/main" id="{861F12EF-E6B5-DA57-4012-E1554AB9C27A}"/>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3749"/>
          <a:stretch/>
        </p:blipFill>
        <p:spPr>
          <a:xfrm>
            <a:off x="6679200" y="1231834"/>
            <a:ext cx="6546755" cy="6524223"/>
          </a:xfrm>
          <a:pattFill prst="pct10">
            <a:fgClr>
              <a:schemeClr val="accent1"/>
            </a:fgClr>
            <a:bgClr>
              <a:schemeClr val="bg1"/>
            </a:bgClr>
          </a:pattFill>
          <a:ln>
            <a:noFill/>
          </a:ln>
        </p:spPr>
      </p:pic>
      <p:sp>
        <p:nvSpPr>
          <p:cNvPr id="16" name="TextBox 15">
            <a:extLst>
              <a:ext uri="{FF2B5EF4-FFF2-40B4-BE49-F238E27FC236}">
                <a16:creationId xmlns:a16="http://schemas.microsoft.com/office/drawing/2014/main" id="{EBD855A5-54BD-E2CA-8C42-489AD35435EF}"/>
              </a:ext>
            </a:extLst>
          </p:cNvPr>
          <p:cNvSpPr txBox="1"/>
          <p:nvPr/>
        </p:nvSpPr>
        <p:spPr>
          <a:xfrm>
            <a:off x="419182" y="1231834"/>
            <a:ext cx="5645648" cy="584775"/>
          </a:xfrm>
          <a:prstGeom prst="rect">
            <a:avLst/>
          </a:prstGeom>
          <a:noFill/>
        </p:spPr>
        <p:txBody>
          <a:bodyPr wrap="none" rtlCol="0">
            <a:spAutoFit/>
          </a:bodyPr>
          <a:lstStyle/>
          <a:p>
            <a:r>
              <a:rPr lang="en-US" sz="3200" b="1" dirty="0" smtClean="0">
                <a:latin typeface="Times New Roman" panose="02020603050405020304" pitchFamily="18" charset="0"/>
                <a:cs typeface="Times New Roman" panose="02020603050405020304" pitchFamily="18" charset="0"/>
              </a:rPr>
              <a:t>About Telecom Churn Analysis</a:t>
            </a:r>
            <a:endParaRPr lang="en-IN" sz="3200" b="1" dirty="0">
              <a:latin typeface="Times New Roman" panose="02020603050405020304" pitchFamily="18" charset="0"/>
              <a:cs typeface="Times New Roman" panose="02020603050405020304" pitchFamily="18" charset="0"/>
            </a:endParaRPr>
          </a:p>
        </p:txBody>
      </p:sp>
      <p:sp>
        <p:nvSpPr>
          <p:cNvPr id="41" name="Rectangle 40">
            <a:extLst>
              <a:ext uri="{FF2B5EF4-FFF2-40B4-BE49-F238E27FC236}">
                <a16:creationId xmlns:a16="http://schemas.microsoft.com/office/drawing/2014/main" id="{0EBC022E-C2BD-C506-B332-D7F1A1703C76}"/>
              </a:ext>
            </a:extLst>
          </p:cNvPr>
          <p:cNvSpPr/>
          <p:nvPr/>
        </p:nvSpPr>
        <p:spPr>
          <a:xfrm>
            <a:off x="0" y="-3277247"/>
            <a:ext cx="12192000" cy="32591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4" name="Straight Connector 3">
            <a:extLst>
              <a:ext uri="{FF2B5EF4-FFF2-40B4-BE49-F238E27FC236}">
                <a16:creationId xmlns:a16="http://schemas.microsoft.com/office/drawing/2014/main" id="{35EE9381-5A4F-2D71-7379-13A217227461}"/>
              </a:ext>
            </a:extLst>
          </p:cNvPr>
          <p:cNvCxnSpPr/>
          <p:nvPr/>
        </p:nvCxnSpPr>
        <p:spPr>
          <a:xfrm>
            <a:off x="377237" y="1870744"/>
            <a:ext cx="5645648" cy="8389"/>
          </a:xfrm>
          <a:prstGeom prst="line">
            <a:avLst/>
          </a:prstGeom>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594103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25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 calcmode="lin" valueType="num">
                                      <p:cBhvr>
                                        <p:cTn id="9" dur="750" fill="hold"/>
                                        <p:tgtEl>
                                          <p:spTgt spid="13"/>
                                        </p:tgtEl>
                                        <p:attrNameLst>
                                          <p:attrName>style.rotation</p:attrName>
                                        </p:attrNameLst>
                                      </p:cBhvr>
                                      <p:tavLst>
                                        <p:tav tm="0">
                                          <p:val>
                                            <p:fltVal val="360"/>
                                          </p:val>
                                        </p:tav>
                                        <p:tav tm="100000">
                                          <p:val>
                                            <p:fltVal val="0"/>
                                          </p:val>
                                        </p:tav>
                                      </p:tavLst>
                                    </p:anim>
                                    <p:animEffect transition="in" filter="fade">
                                      <p:cBhvr>
                                        <p:cTn id="10" dur="750"/>
                                        <p:tgtEl>
                                          <p:spTgt spid="13"/>
                                        </p:tgtEl>
                                      </p:cBhvr>
                                    </p:animEffect>
                                  </p:childTnLst>
                                </p:cTn>
                              </p:par>
                              <p:par>
                                <p:cTn id="11" presetID="49" presetClass="entr" presetSubtype="0" decel="100000" fill="hold" grpId="0" nodeType="withEffect">
                                  <p:stCondLst>
                                    <p:cond delay="500"/>
                                  </p:stCondLst>
                                  <p:childTnLst>
                                    <p:set>
                                      <p:cBhvr>
                                        <p:cTn id="12" dur="1" fill="hold">
                                          <p:stCondLst>
                                            <p:cond delay="0"/>
                                          </p:stCondLst>
                                        </p:cTn>
                                        <p:tgtEl>
                                          <p:spTgt spid="14"/>
                                        </p:tgtEl>
                                        <p:attrNameLst>
                                          <p:attrName>style.visibility</p:attrName>
                                        </p:attrNameLst>
                                      </p:cBhvr>
                                      <p:to>
                                        <p:strVal val="visible"/>
                                      </p:to>
                                    </p:set>
                                    <p:anim calcmode="lin" valueType="num">
                                      <p:cBhvr>
                                        <p:cTn id="13" dur="500" fill="hold"/>
                                        <p:tgtEl>
                                          <p:spTgt spid="14"/>
                                        </p:tgtEl>
                                        <p:attrNameLst>
                                          <p:attrName>ppt_w</p:attrName>
                                        </p:attrNameLst>
                                      </p:cBhvr>
                                      <p:tavLst>
                                        <p:tav tm="0">
                                          <p:val>
                                            <p:fltVal val="0"/>
                                          </p:val>
                                        </p:tav>
                                        <p:tav tm="100000">
                                          <p:val>
                                            <p:strVal val="#ppt_w"/>
                                          </p:val>
                                        </p:tav>
                                      </p:tavLst>
                                    </p:anim>
                                    <p:anim calcmode="lin" valueType="num">
                                      <p:cBhvr>
                                        <p:cTn id="14" dur="500" fill="hold"/>
                                        <p:tgtEl>
                                          <p:spTgt spid="14"/>
                                        </p:tgtEl>
                                        <p:attrNameLst>
                                          <p:attrName>ppt_h</p:attrName>
                                        </p:attrNameLst>
                                      </p:cBhvr>
                                      <p:tavLst>
                                        <p:tav tm="0">
                                          <p:val>
                                            <p:fltVal val="0"/>
                                          </p:val>
                                        </p:tav>
                                        <p:tav tm="100000">
                                          <p:val>
                                            <p:strVal val="#ppt_h"/>
                                          </p:val>
                                        </p:tav>
                                      </p:tavLst>
                                    </p:anim>
                                    <p:anim calcmode="lin" valueType="num">
                                      <p:cBhvr>
                                        <p:cTn id="15" dur="500" fill="hold"/>
                                        <p:tgtEl>
                                          <p:spTgt spid="14"/>
                                        </p:tgtEl>
                                        <p:attrNameLst>
                                          <p:attrName>style.rotation</p:attrName>
                                        </p:attrNameLst>
                                      </p:cBhvr>
                                      <p:tavLst>
                                        <p:tav tm="0">
                                          <p:val>
                                            <p:fltVal val="360"/>
                                          </p:val>
                                        </p:tav>
                                        <p:tav tm="100000">
                                          <p:val>
                                            <p:fltVal val="0"/>
                                          </p:val>
                                        </p:tav>
                                      </p:tavLst>
                                    </p:anim>
                                    <p:animEffect transition="in" filter="fade">
                                      <p:cBhvr>
                                        <p:cTn id="16" dur="500"/>
                                        <p:tgtEl>
                                          <p:spTgt spid="14"/>
                                        </p:tgtEl>
                                      </p:cBhvr>
                                    </p:animEffect>
                                  </p:childTnLst>
                                </p:cTn>
                              </p:par>
                              <p:par>
                                <p:cTn id="17" presetID="53" presetClass="entr" presetSubtype="16" fill="hold" nodeType="withEffect">
                                  <p:stCondLst>
                                    <p:cond delay="750"/>
                                  </p:stCondLst>
                                  <p:childTnLst>
                                    <p:set>
                                      <p:cBhvr>
                                        <p:cTn id="18" dur="1" fill="hold">
                                          <p:stCondLst>
                                            <p:cond delay="0"/>
                                          </p:stCondLst>
                                        </p:cTn>
                                        <p:tgtEl>
                                          <p:spTgt spid="39"/>
                                        </p:tgtEl>
                                        <p:attrNameLst>
                                          <p:attrName>style.visibility</p:attrName>
                                        </p:attrNameLst>
                                      </p:cBhvr>
                                      <p:to>
                                        <p:strVal val="visible"/>
                                      </p:to>
                                    </p:set>
                                    <p:anim calcmode="lin" valueType="num">
                                      <p:cBhvr>
                                        <p:cTn id="19" dur="500" fill="hold"/>
                                        <p:tgtEl>
                                          <p:spTgt spid="39"/>
                                        </p:tgtEl>
                                        <p:attrNameLst>
                                          <p:attrName>ppt_w</p:attrName>
                                        </p:attrNameLst>
                                      </p:cBhvr>
                                      <p:tavLst>
                                        <p:tav tm="0">
                                          <p:val>
                                            <p:fltVal val="0"/>
                                          </p:val>
                                        </p:tav>
                                        <p:tav tm="100000">
                                          <p:val>
                                            <p:strVal val="#ppt_w"/>
                                          </p:val>
                                        </p:tav>
                                      </p:tavLst>
                                    </p:anim>
                                    <p:anim calcmode="lin" valueType="num">
                                      <p:cBhvr>
                                        <p:cTn id="20" dur="500" fill="hold"/>
                                        <p:tgtEl>
                                          <p:spTgt spid="39"/>
                                        </p:tgtEl>
                                        <p:attrNameLst>
                                          <p:attrName>ppt_h</p:attrName>
                                        </p:attrNameLst>
                                      </p:cBhvr>
                                      <p:tavLst>
                                        <p:tav tm="0">
                                          <p:val>
                                            <p:fltVal val="0"/>
                                          </p:val>
                                        </p:tav>
                                        <p:tav tm="100000">
                                          <p:val>
                                            <p:strVal val="#ppt_h"/>
                                          </p:val>
                                        </p:tav>
                                      </p:tavLst>
                                    </p:anim>
                                    <p:animEffect transition="in" filter="fade">
                                      <p:cBhvr>
                                        <p:cTn id="2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3858936"/>
          </a:xfrm>
          <a:prstGeom prst="rect">
            <a:avLst/>
          </a:prstGeom>
          <a:gradFill flip="none" rotWithShape="1">
            <a:gsLst>
              <a:gs pos="0">
                <a:srgbClr val="38057D">
                  <a:shade val="30000"/>
                  <a:satMod val="115000"/>
                </a:srgbClr>
              </a:gs>
              <a:gs pos="50000">
                <a:srgbClr val="38057D">
                  <a:shade val="67500"/>
                  <a:satMod val="115000"/>
                </a:srgbClr>
              </a:gs>
              <a:gs pos="100000">
                <a:srgbClr val="38057D">
                  <a:shade val="100000"/>
                  <a:satMod val="115000"/>
                </a:srgbClr>
              </a:gs>
            </a:gsLst>
            <a:lin ang="81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4" name="TextBox 3"/>
          <p:cNvSpPr txBox="1"/>
          <p:nvPr/>
        </p:nvSpPr>
        <p:spPr>
          <a:xfrm>
            <a:off x="201335" y="335560"/>
            <a:ext cx="6090407" cy="1015663"/>
          </a:xfrm>
          <a:prstGeom prst="rect">
            <a:avLst/>
          </a:prstGeom>
          <a:noFill/>
        </p:spPr>
        <p:txBody>
          <a:bodyPr wrap="square" rtlCol="0">
            <a:spAutoFit/>
          </a:bodyPr>
          <a:lstStyle/>
          <a:p>
            <a:r>
              <a:rPr lang="en-IN" sz="6000" b="1" dirty="0">
                <a:solidFill>
                  <a:schemeClr val="bg1"/>
                </a:solidFill>
                <a:latin typeface="Times New Roman" panose="02020603050405020304" pitchFamily="18" charset="0"/>
                <a:cs typeface="Times New Roman" panose="02020603050405020304" pitchFamily="18" charset="0"/>
              </a:rPr>
              <a:t>Data description</a:t>
            </a:r>
            <a:endParaRPr lang="en-IN" sz="6000" dirty="0">
              <a:solidFill>
                <a:schemeClr val="bg1"/>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302004" y="1351223"/>
            <a:ext cx="5033394" cy="646331"/>
          </a:xfrm>
          <a:prstGeom prst="rect">
            <a:avLst/>
          </a:prstGeom>
          <a:noFill/>
        </p:spPr>
        <p:txBody>
          <a:bodyPr wrap="square" rtlCol="0">
            <a:spAutoFit/>
          </a:bodyPr>
          <a:lstStyle/>
          <a:p>
            <a:pPr algn="ctr"/>
            <a:r>
              <a:rPr lang="en-IN" dirty="0">
                <a:solidFill>
                  <a:schemeClr val="bg1"/>
                </a:solidFill>
                <a:latin typeface="Times New Roman" panose="02020603050405020304" pitchFamily="18" charset="0"/>
                <a:cs typeface="Times New Roman" panose="02020603050405020304" pitchFamily="18" charset="0"/>
              </a:rPr>
              <a:t>The telecom dataset has 7043 rows and 21 columns</a:t>
            </a:r>
          </a:p>
          <a:p>
            <a:endParaRPr lang="en-IN" dirty="0"/>
          </a:p>
        </p:txBody>
      </p:sp>
      <p:sp>
        <p:nvSpPr>
          <p:cNvPr id="6" name="TextBox 5"/>
          <p:cNvSpPr txBox="1"/>
          <p:nvPr/>
        </p:nvSpPr>
        <p:spPr>
          <a:xfrm>
            <a:off x="6392411" y="104727"/>
            <a:ext cx="4504888" cy="3693319"/>
          </a:xfrm>
          <a:prstGeom prst="rect">
            <a:avLst/>
          </a:prstGeom>
          <a:noFill/>
        </p:spPr>
        <p:txBody>
          <a:bodyPr wrap="square" rtlCol="0">
            <a:spAutoFit/>
          </a:bodyPr>
          <a:lstStyle/>
          <a:p>
            <a:pPr marL="468000" algn="ctr"/>
            <a:r>
              <a:rPr lang="en-IN" b="1" dirty="0" smtClean="0">
                <a:solidFill>
                  <a:schemeClr val="bg1"/>
                </a:solidFill>
                <a:latin typeface="Times New Roman" panose="02020603050405020304" pitchFamily="18" charset="0"/>
                <a:cs typeface="Times New Roman" panose="02020603050405020304" pitchFamily="18" charset="0"/>
              </a:rPr>
              <a:t>1. Demographic Variables</a:t>
            </a:r>
          </a:p>
          <a:p>
            <a:pPr marL="468000" algn="ctr"/>
            <a:r>
              <a:rPr lang="en-IN" sz="1600" dirty="0">
                <a:solidFill>
                  <a:schemeClr val="bg1"/>
                </a:solidFill>
                <a:latin typeface="Times New Roman" panose="02020603050405020304" pitchFamily="18" charset="0"/>
                <a:cs typeface="Times New Roman" panose="02020603050405020304" pitchFamily="18" charset="0"/>
              </a:rPr>
              <a:t>These describe the customer's personal </a:t>
            </a:r>
            <a:r>
              <a:rPr lang="en-IN" sz="1600" dirty="0" smtClean="0">
                <a:solidFill>
                  <a:schemeClr val="bg1"/>
                </a:solidFill>
                <a:latin typeface="Times New Roman" panose="02020603050405020304" pitchFamily="18" charset="0"/>
                <a:cs typeface="Times New Roman" panose="02020603050405020304" pitchFamily="18" charset="0"/>
              </a:rPr>
              <a:t>details</a:t>
            </a:r>
          </a:p>
          <a:p>
            <a:pPr marL="468000" algn="ctr"/>
            <a:endParaRPr lang="en-IN" sz="1600" dirty="0" smtClean="0">
              <a:solidFill>
                <a:schemeClr val="bg1"/>
              </a:solidFill>
              <a:latin typeface="Times New Roman" panose="02020603050405020304" pitchFamily="18" charset="0"/>
              <a:cs typeface="Times New Roman" panose="02020603050405020304" pitchFamily="18" charset="0"/>
            </a:endParaRPr>
          </a:p>
          <a:p>
            <a:pPr marL="468000" algn="ctr"/>
            <a:r>
              <a:rPr lang="en-IN" b="1" dirty="0" smtClean="0">
                <a:solidFill>
                  <a:schemeClr val="bg1"/>
                </a:solidFill>
                <a:latin typeface="Times New Roman" panose="02020603050405020304" pitchFamily="18" charset="0"/>
                <a:cs typeface="Times New Roman" panose="02020603050405020304" pitchFamily="18" charset="0"/>
              </a:rPr>
              <a:t>2</a:t>
            </a:r>
            <a:r>
              <a:rPr lang="en-IN" b="1" dirty="0">
                <a:solidFill>
                  <a:schemeClr val="bg1"/>
                </a:solidFill>
                <a:latin typeface="Times New Roman" panose="02020603050405020304" pitchFamily="18" charset="0"/>
                <a:cs typeface="Times New Roman" panose="02020603050405020304" pitchFamily="18" charset="0"/>
              </a:rPr>
              <a:t>. Services </a:t>
            </a:r>
            <a:r>
              <a:rPr lang="en-IN" b="1" dirty="0" smtClean="0">
                <a:solidFill>
                  <a:schemeClr val="bg1"/>
                </a:solidFill>
                <a:latin typeface="Times New Roman" panose="02020603050405020304" pitchFamily="18" charset="0"/>
                <a:cs typeface="Times New Roman" panose="02020603050405020304" pitchFamily="18" charset="0"/>
              </a:rPr>
              <a:t>Variables</a:t>
            </a:r>
            <a:endParaRPr lang="en-IN" dirty="0">
              <a:solidFill>
                <a:schemeClr val="bg1"/>
              </a:solidFill>
              <a:latin typeface="Times New Roman" panose="02020603050405020304" pitchFamily="18" charset="0"/>
              <a:cs typeface="Times New Roman" panose="02020603050405020304" pitchFamily="18" charset="0"/>
            </a:endParaRPr>
          </a:p>
          <a:p>
            <a:pPr marL="468000" algn="ctr"/>
            <a:r>
              <a:rPr lang="en-IN" sz="1600" dirty="0">
                <a:solidFill>
                  <a:schemeClr val="bg1"/>
                </a:solidFill>
                <a:latin typeface="Times New Roman" panose="02020603050405020304" pitchFamily="18" charset="0"/>
                <a:cs typeface="Times New Roman" panose="02020603050405020304" pitchFamily="18" charset="0"/>
              </a:rPr>
              <a:t>These describe the telecom services subscribed to by the customer</a:t>
            </a:r>
            <a:r>
              <a:rPr lang="en-IN" sz="1600" dirty="0" smtClean="0">
                <a:solidFill>
                  <a:schemeClr val="bg1"/>
                </a:solidFill>
                <a:latin typeface="Times New Roman" panose="02020603050405020304" pitchFamily="18" charset="0"/>
                <a:cs typeface="Times New Roman" panose="02020603050405020304" pitchFamily="18" charset="0"/>
              </a:rPr>
              <a:t>.</a:t>
            </a:r>
          </a:p>
          <a:p>
            <a:pPr marL="468000" algn="ctr"/>
            <a:endParaRPr lang="en-IN" sz="1600" dirty="0">
              <a:solidFill>
                <a:schemeClr val="bg1"/>
              </a:solidFill>
              <a:latin typeface="Times New Roman" panose="02020603050405020304" pitchFamily="18" charset="0"/>
              <a:cs typeface="Times New Roman" panose="02020603050405020304" pitchFamily="18" charset="0"/>
            </a:endParaRPr>
          </a:p>
          <a:p>
            <a:pPr marL="468000" algn="ctr"/>
            <a:r>
              <a:rPr lang="en-IN" b="1" dirty="0">
                <a:solidFill>
                  <a:schemeClr val="bg1"/>
                </a:solidFill>
                <a:latin typeface="Times New Roman" panose="02020603050405020304" pitchFamily="18" charset="0"/>
                <a:cs typeface="Times New Roman" panose="02020603050405020304" pitchFamily="18" charset="0"/>
              </a:rPr>
              <a:t>3. Account </a:t>
            </a:r>
            <a:r>
              <a:rPr lang="en-IN" b="1" dirty="0" smtClean="0">
                <a:solidFill>
                  <a:schemeClr val="bg1"/>
                </a:solidFill>
                <a:latin typeface="Times New Roman" panose="02020603050405020304" pitchFamily="18" charset="0"/>
                <a:cs typeface="Times New Roman" panose="02020603050405020304" pitchFamily="18" charset="0"/>
              </a:rPr>
              <a:t>Variables</a:t>
            </a:r>
            <a:endParaRPr lang="en-IN" dirty="0">
              <a:solidFill>
                <a:schemeClr val="bg1"/>
              </a:solidFill>
              <a:latin typeface="Times New Roman" panose="02020603050405020304" pitchFamily="18" charset="0"/>
              <a:cs typeface="Times New Roman" panose="02020603050405020304" pitchFamily="18" charset="0"/>
            </a:endParaRPr>
          </a:p>
          <a:p>
            <a:pPr marL="468000" algn="ctr"/>
            <a:r>
              <a:rPr lang="en-IN" sz="1600" dirty="0">
                <a:solidFill>
                  <a:schemeClr val="bg1"/>
                </a:solidFill>
                <a:latin typeface="Times New Roman" panose="02020603050405020304" pitchFamily="18" charset="0"/>
                <a:cs typeface="Times New Roman" panose="02020603050405020304" pitchFamily="18" charset="0"/>
              </a:rPr>
              <a:t>These describe the customer's account details</a:t>
            </a:r>
            <a:r>
              <a:rPr lang="en-IN" sz="1600" dirty="0" smtClean="0">
                <a:solidFill>
                  <a:schemeClr val="bg1"/>
                </a:solidFill>
                <a:latin typeface="Times New Roman" panose="02020603050405020304" pitchFamily="18" charset="0"/>
                <a:cs typeface="Times New Roman" panose="02020603050405020304" pitchFamily="18" charset="0"/>
              </a:rPr>
              <a:t>.</a:t>
            </a:r>
          </a:p>
          <a:p>
            <a:pPr marL="468000" algn="ctr"/>
            <a:endParaRPr lang="en-IN" sz="1600" dirty="0">
              <a:solidFill>
                <a:schemeClr val="bg1"/>
              </a:solidFill>
              <a:latin typeface="Times New Roman" panose="02020603050405020304" pitchFamily="18" charset="0"/>
              <a:cs typeface="Times New Roman" panose="02020603050405020304" pitchFamily="18" charset="0"/>
            </a:endParaRPr>
          </a:p>
          <a:p>
            <a:pPr marL="468000" algn="ctr"/>
            <a:r>
              <a:rPr lang="en-IN" b="1" dirty="0">
                <a:solidFill>
                  <a:schemeClr val="bg1"/>
                </a:solidFill>
                <a:latin typeface="Times New Roman" panose="02020603050405020304" pitchFamily="18" charset="0"/>
                <a:cs typeface="Times New Roman" panose="02020603050405020304" pitchFamily="18" charset="0"/>
              </a:rPr>
              <a:t>4. Target Variable</a:t>
            </a:r>
            <a:endParaRPr lang="en-IN" dirty="0">
              <a:solidFill>
                <a:schemeClr val="bg1"/>
              </a:solidFill>
              <a:latin typeface="Times New Roman" panose="02020603050405020304" pitchFamily="18" charset="0"/>
              <a:cs typeface="Times New Roman" panose="02020603050405020304" pitchFamily="18" charset="0"/>
            </a:endParaRPr>
          </a:p>
          <a:p>
            <a:pPr marL="468000" algn="ctr"/>
            <a:r>
              <a:rPr lang="en-IN" sz="1600" dirty="0">
                <a:solidFill>
                  <a:schemeClr val="bg1"/>
                </a:solidFill>
                <a:latin typeface="Times New Roman" panose="02020603050405020304" pitchFamily="18" charset="0"/>
                <a:cs typeface="Times New Roman" panose="02020603050405020304" pitchFamily="18" charset="0"/>
              </a:rPr>
              <a:t>This variable indicates whether the customer has churned.</a:t>
            </a:r>
          </a:p>
          <a:p>
            <a:endParaRPr lang="en-IN" dirty="0">
              <a:solidFill>
                <a:schemeClr val="bg1"/>
              </a:solidFill>
            </a:endParaRPr>
          </a:p>
        </p:txBody>
      </p:sp>
      <p:sp>
        <p:nvSpPr>
          <p:cNvPr id="7" name="Rectangle: Rounded Corners 4">
            <a:extLst>
              <a:ext uri="{FF2B5EF4-FFF2-40B4-BE49-F238E27FC236}">
                <a16:creationId xmlns:a16="http://schemas.microsoft.com/office/drawing/2014/main" id="{9B90A9AA-9717-356C-1C79-40340E673E45}"/>
              </a:ext>
            </a:extLst>
          </p:cNvPr>
          <p:cNvSpPr/>
          <p:nvPr/>
        </p:nvSpPr>
        <p:spPr>
          <a:xfrm>
            <a:off x="562231" y="4028298"/>
            <a:ext cx="2435106" cy="2570207"/>
          </a:xfrm>
          <a:prstGeom prst="roundRect">
            <a:avLst/>
          </a:prstGeom>
          <a:solidFill>
            <a:srgbClr val="DFDAD9"/>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solidFill>
                  <a:schemeClr val="tx1"/>
                </a:solidFill>
                <a:latin typeface="Times New Roman" panose="02020603050405020304" pitchFamily="18" charset="0"/>
                <a:cs typeface="Times New Roman" panose="02020603050405020304" pitchFamily="18" charset="0"/>
              </a:rPr>
              <a:t>Demographic Variables</a:t>
            </a:r>
          </a:p>
          <a:p>
            <a:pPr algn="ctr"/>
            <a:endParaRPr lang="en-IN" b="1" dirty="0" smtClean="0">
              <a:solidFill>
                <a:schemeClr val="tx1"/>
              </a:solidFill>
              <a:latin typeface="Times New Roman" panose="02020603050405020304" pitchFamily="18" charset="0"/>
              <a:cs typeface="Times New Roman" panose="02020603050405020304" pitchFamily="18" charset="0"/>
            </a:endParaRPr>
          </a:p>
          <a:p>
            <a:pPr marL="171450" indent="-171450">
              <a:buFont typeface="Wingdings" panose="05000000000000000000" pitchFamily="2" charset="2"/>
              <a:buChar char="q"/>
            </a:pPr>
            <a:r>
              <a:rPr lang="en-IN" sz="1200" b="1" dirty="0" smtClean="0">
                <a:solidFill>
                  <a:schemeClr val="tx1"/>
                </a:solidFill>
                <a:latin typeface="Times New Roman" panose="02020603050405020304" pitchFamily="18" charset="0"/>
                <a:cs typeface="Times New Roman" panose="02020603050405020304" pitchFamily="18" charset="0"/>
              </a:rPr>
              <a:t>Gender</a:t>
            </a:r>
            <a:endParaRPr lang="en-IN" sz="1200" dirty="0" smtClean="0">
              <a:solidFill>
                <a:schemeClr val="tx1"/>
              </a:solidFill>
              <a:latin typeface="Times New Roman" panose="02020603050405020304" pitchFamily="18" charset="0"/>
              <a:cs typeface="Times New Roman" panose="02020603050405020304" pitchFamily="18" charset="0"/>
            </a:endParaRPr>
          </a:p>
          <a:p>
            <a:pPr marL="171450" indent="-171450">
              <a:buFont typeface="Wingdings" panose="05000000000000000000" pitchFamily="2" charset="2"/>
              <a:buChar char="q"/>
            </a:pPr>
            <a:r>
              <a:rPr lang="en-IN" sz="1200" b="1" dirty="0" smtClean="0">
                <a:solidFill>
                  <a:schemeClr val="tx1"/>
                </a:solidFill>
                <a:latin typeface="Times New Roman" panose="02020603050405020304" pitchFamily="18" charset="0"/>
                <a:cs typeface="Times New Roman" panose="02020603050405020304" pitchFamily="18" charset="0"/>
              </a:rPr>
              <a:t>Senior Citizen</a:t>
            </a:r>
            <a:endParaRPr lang="en-IN" sz="1200" dirty="0" smtClean="0">
              <a:solidFill>
                <a:schemeClr val="tx1"/>
              </a:solidFill>
              <a:latin typeface="Times New Roman" panose="02020603050405020304" pitchFamily="18" charset="0"/>
              <a:cs typeface="Times New Roman" panose="02020603050405020304" pitchFamily="18" charset="0"/>
            </a:endParaRPr>
          </a:p>
          <a:p>
            <a:pPr marL="171450" indent="-171450">
              <a:buFont typeface="Wingdings" panose="05000000000000000000" pitchFamily="2" charset="2"/>
              <a:buChar char="q"/>
            </a:pPr>
            <a:r>
              <a:rPr lang="en-IN" sz="1200" b="1" dirty="0" smtClean="0">
                <a:solidFill>
                  <a:schemeClr val="tx1"/>
                </a:solidFill>
                <a:latin typeface="Times New Roman" panose="02020603050405020304" pitchFamily="18" charset="0"/>
                <a:cs typeface="Times New Roman" panose="02020603050405020304" pitchFamily="18" charset="0"/>
              </a:rPr>
              <a:t>Partner</a:t>
            </a:r>
            <a:endParaRPr lang="en-IN" sz="1200" dirty="0" smtClean="0">
              <a:solidFill>
                <a:schemeClr val="tx1"/>
              </a:solidFill>
              <a:latin typeface="Times New Roman" panose="02020603050405020304" pitchFamily="18" charset="0"/>
              <a:cs typeface="Times New Roman" panose="02020603050405020304" pitchFamily="18" charset="0"/>
            </a:endParaRPr>
          </a:p>
          <a:p>
            <a:pPr marL="171450" indent="-171450">
              <a:buFont typeface="Wingdings" panose="05000000000000000000" pitchFamily="2" charset="2"/>
              <a:buChar char="q"/>
            </a:pPr>
            <a:r>
              <a:rPr lang="en-IN" sz="1200" b="1" dirty="0" smtClean="0">
                <a:solidFill>
                  <a:schemeClr val="tx1"/>
                </a:solidFill>
                <a:latin typeface="Times New Roman" panose="02020603050405020304" pitchFamily="18" charset="0"/>
                <a:cs typeface="Times New Roman" panose="02020603050405020304" pitchFamily="18" charset="0"/>
              </a:rPr>
              <a:t>Dependents</a:t>
            </a:r>
          </a:p>
          <a:p>
            <a:pPr marL="342900" indent="-342900">
              <a:buFont typeface="Wingdings" panose="05000000000000000000" pitchFamily="2" charset="2"/>
              <a:buChar char="q"/>
            </a:pPr>
            <a:endParaRPr lang="en-US" sz="1200" b="1" dirty="0">
              <a:solidFill>
                <a:schemeClr val="tx1"/>
              </a:solidFill>
              <a:latin typeface="Times New Roman" panose="02020603050405020304" pitchFamily="18" charset="0"/>
              <a:cs typeface="Times New Roman" panose="02020603050405020304" pitchFamily="18" charset="0"/>
            </a:endParaRPr>
          </a:p>
          <a:p>
            <a:endParaRPr lang="en-US" sz="1200" b="1" dirty="0" smtClean="0">
              <a:solidFill>
                <a:schemeClr val="tx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endParaRPr lang="en-US" sz="1200" b="1" dirty="0">
              <a:solidFill>
                <a:schemeClr val="tx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endParaRPr lang="en-IN" sz="1200" dirty="0" smtClean="0">
              <a:solidFill>
                <a:schemeClr val="tx1"/>
              </a:solidFill>
              <a:latin typeface="Times New Roman" panose="02020603050405020304" pitchFamily="18" charset="0"/>
              <a:cs typeface="Times New Roman" panose="02020603050405020304" pitchFamily="18" charset="0"/>
            </a:endParaRPr>
          </a:p>
          <a:p>
            <a:pPr algn="ctr"/>
            <a:endParaRPr lang="en-IN" dirty="0"/>
          </a:p>
        </p:txBody>
      </p:sp>
      <p:sp>
        <p:nvSpPr>
          <p:cNvPr id="10" name="Rectangle: Rounded Corners 4">
            <a:extLst>
              <a:ext uri="{FF2B5EF4-FFF2-40B4-BE49-F238E27FC236}">
                <a16:creationId xmlns:a16="http://schemas.microsoft.com/office/drawing/2014/main" id="{9B90A9AA-9717-356C-1C79-40340E673E45}"/>
              </a:ext>
            </a:extLst>
          </p:cNvPr>
          <p:cNvSpPr/>
          <p:nvPr/>
        </p:nvSpPr>
        <p:spPr>
          <a:xfrm>
            <a:off x="6174671" y="4028298"/>
            <a:ext cx="2435106" cy="2570206"/>
          </a:xfrm>
          <a:prstGeom prst="roundRect">
            <a:avLst/>
          </a:prstGeom>
          <a:solidFill>
            <a:srgbClr val="DFDAD9"/>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solidFill>
                  <a:schemeClr val="tx1"/>
                </a:solidFill>
                <a:latin typeface="Times New Roman" panose="02020603050405020304" pitchFamily="18" charset="0"/>
                <a:cs typeface="Times New Roman" panose="02020603050405020304" pitchFamily="18" charset="0"/>
              </a:rPr>
              <a:t>Account Variables</a:t>
            </a:r>
          </a:p>
          <a:p>
            <a:pPr algn="ctr"/>
            <a:endParaRPr lang="en-US" altLang="en-US" sz="1200"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171450" lvl="0" indent="-171450" eaLnBrk="0" fontAlgn="base" hangingPunct="0">
              <a:spcBef>
                <a:spcPct val="0"/>
              </a:spcBef>
              <a:spcAft>
                <a:spcPct val="0"/>
              </a:spcAft>
              <a:buFont typeface="Wingdings" panose="05000000000000000000" pitchFamily="2" charset="2"/>
              <a:buChar char="q"/>
            </a:pPr>
            <a:r>
              <a:rPr lang="en-US" altLang="en-US" sz="1200"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Contract</a:t>
            </a:r>
            <a:endParaRPr lang="en-US" altLang="en-US" sz="1200" dirty="0">
              <a:solidFill>
                <a:schemeClr val="tx1"/>
              </a:solidFill>
              <a:latin typeface="Times New Roman" panose="02020603050405020304" pitchFamily="18" charset="0"/>
              <a:cs typeface="Times New Roman" panose="02020603050405020304" pitchFamily="18" charset="0"/>
            </a:endParaRPr>
          </a:p>
          <a:p>
            <a:pPr marL="171450" lvl="0" indent="-171450" eaLnBrk="0" fontAlgn="base" hangingPunct="0">
              <a:spcBef>
                <a:spcPct val="0"/>
              </a:spcBef>
              <a:spcAft>
                <a:spcPct val="0"/>
              </a:spcAft>
              <a:buFont typeface="Wingdings" panose="05000000000000000000" pitchFamily="2" charset="2"/>
              <a:buChar char="q"/>
            </a:pPr>
            <a:r>
              <a:rPr lang="en-US" altLang="en-US" sz="12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Paperless</a:t>
            </a:r>
            <a:r>
              <a:rPr lang="en-US" altLang="en-US" sz="12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12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Billing</a:t>
            </a:r>
            <a:endParaRPr lang="en-US" altLang="en-US" sz="1200" dirty="0">
              <a:solidFill>
                <a:schemeClr val="tx1"/>
              </a:solidFill>
              <a:latin typeface="Times New Roman" panose="02020603050405020304" pitchFamily="18" charset="0"/>
              <a:cs typeface="Times New Roman" panose="02020603050405020304" pitchFamily="18" charset="0"/>
            </a:endParaRPr>
          </a:p>
          <a:p>
            <a:pPr marL="171450" lvl="0" indent="-171450" eaLnBrk="0" fontAlgn="base" hangingPunct="0">
              <a:spcBef>
                <a:spcPct val="0"/>
              </a:spcBef>
              <a:spcAft>
                <a:spcPct val="0"/>
              </a:spcAft>
              <a:buFont typeface="Wingdings" panose="05000000000000000000" pitchFamily="2" charset="2"/>
              <a:buChar char="q"/>
            </a:pPr>
            <a:r>
              <a:rPr lang="en-US" altLang="en-US" sz="12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Payment</a:t>
            </a:r>
            <a:r>
              <a:rPr lang="en-US" altLang="en-US" sz="12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12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Method</a:t>
            </a:r>
            <a:endParaRPr lang="en-US" altLang="en-US" sz="1200" dirty="0">
              <a:solidFill>
                <a:schemeClr val="tx1"/>
              </a:solidFill>
              <a:latin typeface="Times New Roman" panose="02020603050405020304" pitchFamily="18" charset="0"/>
              <a:cs typeface="Times New Roman" panose="02020603050405020304" pitchFamily="18" charset="0"/>
            </a:endParaRPr>
          </a:p>
          <a:p>
            <a:pPr marL="171450" lvl="0" indent="-171450" eaLnBrk="0" fontAlgn="base" hangingPunct="0">
              <a:spcBef>
                <a:spcPct val="0"/>
              </a:spcBef>
              <a:spcAft>
                <a:spcPct val="0"/>
              </a:spcAft>
              <a:buFont typeface="Wingdings" panose="05000000000000000000" pitchFamily="2" charset="2"/>
              <a:buChar char="q"/>
            </a:pPr>
            <a:r>
              <a:rPr lang="en-US" altLang="en-US" sz="12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Monthly</a:t>
            </a:r>
            <a:r>
              <a:rPr lang="en-US" altLang="en-US" sz="12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12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Charges</a:t>
            </a:r>
            <a:endParaRPr lang="en-US" altLang="en-US" sz="1200" dirty="0">
              <a:solidFill>
                <a:schemeClr val="tx1"/>
              </a:solidFill>
              <a:latin typeface="Times New Roman" panose="02020603050405020304" pitchFamily="18" charset="0"/>
              <a:cs typeface="Times New Roman" panose="02020603050405020304" pitchFamily="18" charset="0"/>
            </a:endParaRPr>
          </a:p>
          <a:p>
            <a:pPr marL="171450" lvl="0" indent="-171450" eaLnBrk="0" fontAlgn="base" hangingPunct="0">
              <a:spcBef>
                <a:spcPct val="0"/>
              </a:spcBef>
              <a:spcAft>
                <a:spcPct val="0"/>
              </a:spcAft>
              <a:buFont typeface="Wingdings" panose="05000000000000000000" pitchFamily="2" charset="2"/>
              <a:buChar char="q"/>
            </a:pPr>
            <a:r>
              <a:rPr lang="en-US" altLang="en-US" sz="12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Total</a:t>
            </a:r>
            <a:r>
              <a:rPr lang="en-US" altLang="en-US" sz="12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12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Charges</a:t>
            </a:r>
            <a:endParaRPr lang="en-US" altLang="en-US" sz="1200" dirty="0">
              <a:solidFill>
                <a:schemeClr val="tx1"/>
              </a:solidFill>
              <a:latin typeface="Times New Roman" panose="02020603050405020304" pitchFamily="18" charset="0"/>
              <a:cs typeface="Times New Roman" panose="02020603050405020304" pitchFamily="18" charset="0"/>
            </a:endParaRPr>
          </a:p>
          <a:p>
            <a:pPr marL="171450" lvl="0" indent="-171450" eaLnBrk="0" fontAlgn="base" hangingPunct="0">
              <a:spcBef>
                <a:spcPct val="0"/>
              </a:spcBef>
              <a:spcAft>
                <a:spcPct val="0"/>
              </a:spcAft>
              <a:buFont typeface="Wingdings" panose="05000000000000000000" pitchFamily="2" charset="2"/>
              <a:buChar char="q"/>
            </a:pPr>
            <a:r>
              <a:rPr lang="en-US" altLang="en-US" sz="1200"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Tenure</a:t>
            </a:r>
            <a:endParaRPr lang="en-US" altLang="en-US" sz="1200" b="1" dirty="0">
              <a:solidFill>
                <a:schemeClr val="tx1"/>
              </a:solidFill>
              <a:latin typeface="Times New Roman" panose="02020603050405020304" pitchFamily="18" charset="0"/>
              <a:cs typeface="Times New Roman" panose="02020603050405020304" pitchFamily="18" charset="0"/>
            </a:endParaRPr>
          </a:p>
          <a:p>
            <a:pPr marL="171450" lvl="0" indent="-171450" eaLnBrk="0" fontAlgn="base" hangingPunct="0">
              <a:spcBef>
                <a:spcPct val="0"/>
              </a:spcBef>
              <a:spcAft>
                <a:spcPct val="0"/>
              </a:spcAft>
              <a:buFont typeface="Wingdings" panose="05000000000000000000" pitchFamily="2" charset="2"/>
              <a:buChar char="q"/>
            </a:pPr>
            <a:endParaRPr lang="en-US" altLang="en-US" sz="1200" b="1" dirty="0" smtClean="0">
              <a:solidFill>
                <a:schemeClr val="tx1"/>
              </a:solidFill>
              <a:latin typeface="Times New Roman" panose="02020603050405020304" pitchFamily="18" charset="0"/>
              <a:cs typeface="Times New Roman" panose="02020603050405020304" pitchFamily="18" charset="0"/>
            </a:endParaRPr>
          </a:p>
          <a:p>
            <a:pPr marL="171450" lvl="0" indent="-171450" eaLnBrk="0" fontAlgn="base" hangingPunct="0">
              <a:spcBef>
                <a:spcPct val="0"/>
              </a:spcBef>
              <a:spcAft>
                <a:spcPct val="0"/>
              </a:spcAft>
              <a:buFont typeface="Wingdings" panose="05000000000000000000" pitchFamily="2" charset="2"/>
              <a:buChar char="q"/>
            </a:pPr>
            <a:endParaRPr lang="en-US" altLang="en-US" sz="1200" b="1" dirty="0">
              <a:solidFill>
                <a:schemeClr val="tx1"/>
              </a:solidFill>
              <a:latin typeface="Times New Roman" panose="02020603050405020304" pitchFamily="18" charset="0"/>
              <a:cs typeface="Times New Roman" panose="02020603050405020304" pitchFamily="18" charset="0"/>
            </a:endParaRPr>
          </a:p>
          <a:p>
            <a:pPr marL="171450" lvl="0" indent="-171450" eaLnBrk="0" fontAlgn="base" hangingPunct="0">
              <a:spcBef>
                <a:spcPct val="0"/>
              </a:spcBef>
              <a:spcAft>
                <a:spcPct val="0"/>
              </a:spcAft>
              <a:buFont typeface="Wingdings" panose="05000000000000000000" pitchFamily="2" charset="2"/>
              <a:buChar char="q"/>
            </a:pPr>
            <a:endParaRPr lang="en-US" altLang="en-US" sz="1200" dirty="0">
              <a:solidFill>
                <a:schemeClr val="tx1"/>
              </a:solidFill>
              <a:latin typeface="Times New Roman" panose="02020603050405020304" pitchFamily="18" charset="0"/>
              <a:cs typeface="Times New Roman" panose="02020603050405020304" pitchFamily="18" charset="0"/>
            </a:endParaRPr>
          </a:p>
          <a:p>
            <a:pPr algn="ctr"/>
            <a:endParaRPr lang="en-IN" dirty="0">
              <a:solidFill>
                <a:schemeClr val="tx1"/>
              </a:solidFill>
            </a:endParaRPr>
          </a:p>
        </p:txBody>
      </p:sp>
      <p:sp>
        <p:nvSpPr>
          <p:cNvPr id="11" name="Rectangle: Rounded Corners 4">
            <a:extLst>
              <a:ext uri="{FF2B5EF4-FFF2-40B4-BE49-F238E27FC236}">
                <a16:creationId xmlns:a16="http://schemas.microsoft.com/office/drawing/2014/main" id="{9B90A9AA-9717-356C-1C79-40340E673E45}"/>
              </a:ext>
            </a:extLst>
          </p:cNvPr>
          <p:cNvSpPr/>
          <p:nvPr/>
        </p:nvSpPr>
        <p:spPr>
          <a:xfrm>
            <a:off x="3368451" y="4020064"/>
            <a:ext cx="2435106" cy="2570205"/>
          </a:xfrm>
          <a:prstGeom prst="roundRect">
            <a:avLst/>
          </a:prstGeom>
          <a:solidFill>
            <a:srgbClr val="DFDAD9"/>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IN" b="1" dirty="0" smtClean="0">
                <a:solidFill>
                  <a:schemeClr val="tx1"/>
                </a:solidFill>
                <a:latin typeface="Times New Roman" panose="02020603050405020304" pitchFamily="18" charset="0"/>
                <a:cs typeface="Times New Roman" panose="02020603050405020304" pitchFamily="18" charset="0"/>
              </a:rPr>
              <a:t> Services Variables</a:t>
            </a:r>
            <a:endParaRPr lang="en-US" altLang="en-US"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endParaRPr lang="en-US" altLang="en-US" sz="12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171450" lvl="0" indent="-171450" eaLnBrk="0" fontAlgn="base" hangingPunct="0">
              <a:spcBef>
                <a:spcPct val="0"/>
              </a:spcBef>
              <a:spcAft>
                <a:spcPct val="0"/>
              </a:spcAft>
              <a:buFont typeface="Wingdings" panose="05000000000000000000" pitchFamily="2" charset="2"/>
              <a:buChar char="q"/>
            </a:pPr>
            <a:r>
              <a:rPr lang="en-US" altLang="en-US" sz="1200"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Phone</a:t>
            </a:r>
            <a:r>
              <a:rPr lang="en-US" altLang="en-US" sz="1200" b="1"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12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Service</a:t>
            </a:r>
            <a:endParaRPr kumimoji="0" lang="en-US" altLang="en-US" sz="12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171450" lvl="0" indent="-171450" eaLnBrk="0" fontAlgn="base" hangingPunct="0">
              <a:spcBef>
                <a:spcPct val="0"/>
              </a:spcBef>
              <a:spcAft>
                <a:spcPct val="0"/>
              </a:spcAft>
              <a:buFont typeface="Wingdings" panose="05000000000000000000" pitchFamily="2" charset="2"/>
              <a:buChar char="q"/>
            </a:pPr>
            <a:r>
              <a:rPr lang="en-US" altLang="en-US" sz="12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Multiple</a:t>
            </a:r>
            <a:r>
              <a:rPr lang="en-US" altLang="en-US" sz="12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12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Lines</a:t>
            </a:r>
            <a:endParaRPr kumimoji="0" lang="en-US" altLang="en-US" sz="12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171450" lvl="0" indent="-171450" eaLnBrk="0" fontAlgn="base" hangingPunct="0">
              <a:spcBef>
                <a:spcPct val="0"/>
              </a:spcBef>
              <a:spcAft>
                <a:spcPct val="0"/>
              </a:spcAft>
              <a:buFont typeface="Wingdings" panose="05000000000000000000" pitchFamily="2" charset="2"/>
              <a:buChar char="q"/>
            </a:pPr>
            <a:r>
              <a:rPr lang="en-US" altLang="en-US" sz="12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Internet</a:t>
            </a:r>
            <a:r>
              <a:rPr lang="en-US" altLang="en-US" sz="12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12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Service.</a:t>
            </a:r>
            <a:endParaRPr kumimoji="0" lang="en-US" altLang="en-US" sz="12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171450" lvl="0" indent="-171450" eaLnBrk="0" fontAlgn="base" hangingPunct="0">
              <a:spcBef>
                <a:spcPct val="0"/>
              </a:spcBef>
              <a:spcAft>
                <a:spcPct val="0"/>
              </a:spcAft>
              <a:buFont typeface="Wingdings" panose="05000000000000000000" pitchFamily="2" charset="2"/>
              <a:buChar char="q"/>
            </a:pPr>
            <a:r>
              <a:rPr lang="en-US" altLang="en-US" sz="12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Online</a:t>
            </a:r>
            <a:r>
              <a:rPr lang="en-US" altLang="en-US" sz="12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12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Security</a:t>
            </a:r>
            <a:endParaRPr kumimoji="0" lang="en-US" altLang="en-US" sz="12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171450" lvl="0" indent="-171450" eaLnBrk="0" fontAlgn="base" hangingPunct="0">
              <a:spcBef>
                <a:spcPct val="0"/>
              </a:spcBef>
              <a:spcAft>
                <a:spcPct val="0"/>
              </a:spcAft>
              <a:buFont typeface="Wingdings" panose="05000000000000000000" pitchFamily="2" charset="2"/>
              <a:buChar char="q"/>
            </a:pPr>
            <a:r>
              <a:rPr lang="en-US" altLang="en-US" sz="12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Online</a:t>
            </a:r>
            <a:r>
              <a:rPr lang="en-US" altLang="en-US" sz="12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12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Backup</a:t>
            </a:r>
            <a:endParaRPr kumimoji="0" lang="en-US" altLang="en-US" sz="12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171450" lvl="0" indent="-171450" eaLnBrk="0" fontAlgn="base" hangingPunct="0">
              <a:spcBef>
                <a:spcPct val="0"/>
              </a:spcBef>
              <a:spcAft>
                <a:spcPct val="0"/>
              </a:spcAft>
              <a:buFont typeface="Wingdings" panose="05000000000000000000" pitchFamily="2" charset="2"/>
              <a:buChar char="q"/>
            </a:pPr>
            <a:r>
              <a:rPr lang="en-US" altLang="en-US" sz="12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Device</a:t>
            </a:r>
            <a:r>
              <a:rPr lang="en-US" altLang="en-US" sz="12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12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Protection</a:t>
            </a:r>
            <a:endParaRPr kumimoji="0" lang="en-US" altLang="en-US" sz="12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171450" lvl="0" indent="-171450" eaLnBrk="0" fontAlgn="base" hangingPunct="0">
              <a:spcBef>
                <a:spcPct val="0"/>
              </a:spcBef>
              <a:spcAft>
                <a:spcPct val="0"/>
              </a:spcAft>
              <a:buFont typeface="Wingdings" panose="05000000000000000000" pitchFamily="2" charset="2"/>
              <a:buChar char="q"/>
            </a:pPr>
            <a:r>
              <a:rPr lang="en-US" altLang="en-US" sz="12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Tech</a:t>
            </a:r>
            <a:r>
              <a:rPr lang="en-US" altLang="en-US" sz="12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12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Support</a:t>
            </a:r>
            <a:endParaRPr kumimoji="0" lang="en-US" altLang="en-US" sz="12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171450" lvl="0" indent="-171450" eaLnBrk="0" fontAlgn="base" hangingPunct="0">
              <a:spcBef>
                <a:spcPct val="0"/>
              </a:spcBef>
              <a:spcAft>
                <a:spcPct val="0"/>
              </a:spcAft>
              <a:buFont typeface="Wingdings" panose="05000000000000000000" pitchFamily="2" charset="2"/>
              <a:buChar char="q"/>
            </a:pPr>
            <a:r>
              <a:rPr lang="en-US" altLang="en-US" sz="12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Streaming</a:t>
            </a:r>
            <a:r>
              <a:rPr lang="en-US" altLang="en-US" sz="12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12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TV</a:t>
            </a:r>
            <a:endParaRPr kumimoji="0" lang="en-US" altLang="en-US" sz="12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171450" lvl="0" indent="-171450" eaLnBrk="0" fontAlgn="base" hangingPunct="0">
              <a:spcBef>
                <a:spcPct val="0"/>
              </a:spcBef>
              <a:spcAft>
                <a:spcPct val="0"/>
              </a:spcAft>
              <a:buFont typeface="Wingdings" panose="05000000000000000000" pitchFamily="2" charset="2"/>
              <a:buChar char="q"/>
            </a:pPr>
            <a:r>
              <a:rPr lang="en-US" altLang="en-US" sz="12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Streaming</a:t>
            </a:r>
            <a:r>
              <a:rPr lang="en-US" altLang="en-US" sz="12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1200"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Movies</a:t>
            </a:r>
            <a:endParaRPr kumimoji="0" lang="en-US" altLang="en-US" sz="2800" b="0" i="0" u="none" strike="noStrike" cap="none" normalizeH="0" baseline="0" dirty="0" smtClean="0">
              <a:ln>
                <a:noFill/>
              </a:ln>
              <a:solidFill>
                <a:schemeClr val="tx1"/>
              </a:solidFill>
              <a:effectLst/>
              <a:latin typeface="Arial" panose="020B0604020202020204" pitchFamily="34" charset="0"/>
            </a:endParaRPr>
          </a:p>
          <a:p>
            <a:pPr marL="468000"/>
            <a:endParaRPr lang="en-IN" dirty="0">
              <a:solidFill>
                <a:schemeClr val="tx1"/>
              </a:solidFill>
              <a:latin typeface="Times New Roman" panose="02020603050405020304" pitchFamily="18" charset="0"/>
              <a:cs typeface="Times New Roman" panose="02020603050405020304" pitchFamily="18" charset="0"/>
            </a:endParaRPr>
          </a:p>
        </p:txBody>
      </p:sp>
      <p:sp>
        <p:nvSpPr>
          <p:cNvPr id="12" name="Rectangle: Rounded Corners 4">
            <a:extLst>
              <a:ext uri="{FF2B5EF4-FFF2-40B4-BE49-F238E27FC236}">
                <a16:creationId xmlns:a16="http://schemas.microsoft.com/office/drawing/2014/main" id="{9B90A9AA-9717-356C-1C79-40340E673E45}"/>
              </a:ext>
            </a:extLst>
          </p:cNvPr>
          <p:cNvSpPr/>
          <p:nvPr/>
        </p:nvSpPr>
        <p:spPr>
          <a:xfrm>
            <a:off x="8980891" y="4028298"/>
            <a:ext cx="2435106" cy="2570206"/>
          </a:xfrm>
          <a:prstGeom prst="roundRect">
            <a:avLst/>
          </a:prstGeom>
          <a:solidFill>
            <a:srgbClr val="DFDAD9"/>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solidFill>
                  <a:schemeClr val="tx1"/>
                </a:solidFill>
                <a:latin typeface="Times New Roman" panose="02020603050405020304" pitchFamily="18" charset="0"/>
                <a:cs typeface="Times New Roman" panose="02020603050405020304" pitchFamily="18" charset="0"/>
              </a:rPr>
              <a:t>Target Variables</a:t>
            </a:r>
          </a:p>
          <a:p>
            <a:pPr algn="ctr"/>
            <a:endParaRPr lang="en-US" altLang="en-US" sz="1200"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171450" lvl="0" indent="-171450" eaLnBrk="0" fontAlgn="base" hangingPunct="0">
              <a:spcBef>
                <a:spcPct val="0"/>
              </a:spcBef>
              <a:spcAft>
                <a:spcPct val="0"/>
              </a:spcAft>
              <a:buFont typeface="Wingdings" panose="05000000000000000000" pitchFamily="2" charset="2"/>
              <a:buChar char="q"/>
            </a:pPr>
            <a:r>
              <a:rPr lang="en-US" altLang="en-US" sz="1200"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Churn</a:t>
            </a:r>
          </a:p>
          <a:p>
            <a:pPr marL="171450" lvl="0" indent="-171450" eaLnBrk="0" fontAlgn="base" hangingPunct="0">
              <a:spcBef>
                <a:spcPct val="0"/>
              </a:spcBef>
              <a:spcAft>
                <a:spcPct val="0"/>
              </a:spcAft>
              <a:buFont typeface="Wingdings" panose="05000000000000000000" pitchFamily="2" charset="2"/>
              <a:buChar char="q"/>
            </a:pPr>
            <a:endParaRPr lang="en-US" altLang="en-US" sz="1200" b="1" dirty="0">
              <a:solidFill>
                <a:schemeClr val="tx1"/>
              </a:solidFill>
              <a:latin typeface="Times New Roman" panose="02020603050405020304" pitchFamily="18" charset="0"/>
              <a:cs typeface="Times New Roman" panose="02020603050405020304" pitchFamily="18" charset="0"/>
            </a:endParaRPr>
          </a:p>
          <a:p>
            <a:pPr marL="171450" lvl="0" indent="-171450" eaLnBrk="0" fontAlgn="base" hangingPunct="0">
              <a:spcBef>
                <a:spcPct val="0"/>
              </a:spcBef>
              <a:spcAft>
                <a:spcPct val="0"/>
              </a:spcAft>
              <a:buFont typeface="Wingdings" panose="05000000000000000000" pitchFamily="2" charset="2"/>
              <a:buChar char="q"/>
            </a:pPr>
            <a:endParaRPr lang="en-US" altLang="en-US" sz="1200" b="1" dirty="0" smtClean="0">
              <a:solidFill>
                <a:schemeClr val="tx1"/>
              </a:solidFill>
              <a:latin typeface="Times New Roman" panose="02020603050405020304" pitchFamily="18" charset="0"/>
              <a:cs typeface="Times New Roman" panose="02020603050405020304" pitchFamily="18" charset="0"/>
            </a:endParaRPr>
          </a:p>
          <a:p>
            <a:pPr marL="171450" lvl="0" indent="-171450" eaLnBrk="0" fontAlgn="base" hangingPunct="0">
              <a:spcBef>
                <a:spcPct val="0"/>
              </a:spcBef>
              <a:spcAft>
                <a:spcPct val="0"/>
              </a:spcAft>
              <a:buFont typeface="Wingdings" panose="05000000000000000000" pitchFamily="2" charset="2"/>
              <a:buChar char="q"/>
            </a:pPr>
            <a:endParaRPr lang="en-US" altLang="en-US" sz="1200" b="1" dirty="0">
              <a:solidFill>
                <a:schemeClr val="tx1"/>
              </a:solidFill>
              <a:latin typeface="Times New Roman" panose="02020603050405020304" pitchFamily="18" charset="0"/>
              <a:cs typeface="Times New Roman" panose="02020603050405020304" pitchFamily="18" charset="0"/>
            </a:endParaRPr>
          </a:p>
          <a:p>
            <a:pPr marL="171450" lvl="0" indent="-171450" eaLnBrk="0" fontAlgn="base" hangingPunct="0">
              <a:spcBef>
                <a:spcPct val="0"/>
              </a:spcBef>
              <a:spcAft>
                <a:spcPct val="0"/>
              </a:spcAft>
              <a:buFont typeface="Wingdings" panose="05000000000000000000" pitchFamily="2" charset="2"/>
              <a:buChar char="q"/>
            </a:pPr>
            <a:endParaRPr lang="en-US" altLang="en-US" sz="1200" b="1" dirty="0" smtClean="0">
              <a:solidFill>
                <a:schemeClr val="tx1"/>
              </a:solidFill>
              <a:latin typeface="Times New Roman" panose="02020603050405020304" pitchFamily="18" charset="0"/>
              <a:cs typeface="Times New Roman" panose="02020603050405020304" pitchFamily="18" charset="0"/>
            </a:endParaRPr>
          </a:p>
          <a:p>
            <a:pPr marL="171450" lvl="0" indent="-171450" eaLnBrk="0" fontAlgn="base" hangingPunct="0">
              <a:spcBef>
                <a:spcPct val="0"/>
              </a:spcBef>
              <a:spcAft>
                <a:spcPct val="0"/>
              </a:spcAft>
              <a:buFont typeface="Wingdings" panose="05000000000000000000" pitchFamily="2" charset="2"/>
              <a:buChar char="q"/>
            </a:pPr>
            <a:endParaRPr lang="en-US" altLang="en-US" sz="1200" dirty="0">
              <a:solidFill>
                <a:schemeClr val="tx1"/>
              </a:solidFill>
              <a:latin typeface="Times New Roman" panose="02020603050405020304" pitchFamily="18" charset="0"/>
              <a:cs typeface="Times New Roman" panose="02020603050405020304" pitchFamily="18" charset="0"/>
            </a:endParaRPr>
          </a:p>
          <a:p>
            <a:pPr marL="171450" lvl="0" indent="-171450" eaLnBrk="0" fontAlgn="base" hangingPunct="0">
              <a:spcBef>
                <a:spcPct val="0"/>
              </a:spcBef>
              <a:spcAft>
                <a:spcPct val="0"/>
              </a:spcAft>
              <a:buFont typeface="Wingdings" panose="05000000000000000000" pitchFamily="2" charset="2"/>
              <a:buChar char="q"/>
            </a:pPr>
            <a:endParaRPr lang="en-US" altLang="en-US" sz="1200" b="1" dirty="0" smtClean="0">
              <a:solidFill>
                <a:schemeClr val="tx1"/>
              </a:solidFill>
              <a:latin typeface="Times New Roman" panose="02020603050405020304" pitchFamily="18" charset="0"/>
              <a:cs typeface="Times New Roman" panose="02020603050405020304" pitchFamily="18" charset="0"/>
            </a:endParaRPr>
          </a:p>
          <a:p>
            <a:pPr marL="171450" lvl="0" indent="-171450" eaLnBrk="0" fontAlgn="base" hangingPunct="0">
              <a:spcBef>
                <a:spcPct val="0"/>
              </a:spcBef>
              <a:spcAft>
                <a:spcPct val="0"/>
              </a:spcAft>
              <a:buFont typeface="Wingdings" panose="05000000000000000000" pitchFamily="2" charset="2"/>
              <a:buChar char="q"/>
            </a:pPr>
            <a:endParaRPr lang="en-US" altLang="en-US" sz="1200" b="1" dirty="0">
              <a:solidFill>
                <a:schemeClr val="tx1"/>
              </a:solidFill>
              <a:latin typeface="Times New Roman" panose="02020603050405020304" pitchFamily="18" charset="0"/>
              <a:cs typeface="Times New Roman" panose="02020603050405020304" pitchFamily="18" charset="0"/>
            </a:endParaRPr>
          </a:p>
          <a:p>
            <a:pPr marL="171450" lvl="0" indent="-171450" eaLnBrk="0" fontAlgn="base" hangingPunct="0">
              <a:spcBef>
                <a:spcPct val="0"/>
              </a:spcBef>
              <a:spcAft>
                <a:spcPct val="0"/>
              </a:spcAft>
              <a:buFont typeface="Wingdings" panose="05000000000000000000" pitchFamily="2" charset="2"/>
              <a:buChar char="q"/>
            </a:pPr>
            <a:endParaRPr lang="en-US" altLang="en-US" sz="1200" dirty="0">
              <a:solidFill>
                <a:schemeClr val="tx1"/>
              </a:solidFill>
              <a:latin typeface="Times New Roman" panose="02020603050405020304" pitchFamily="18" charset="0"/>
              <a:cs typeface="Times New Roman" panose="02020603050405020304" pitchFamily="18" charset="0"/>
            </a:endParaRPr>
          </a:p>
          <a:p>
            <a:pPr algn="ctr"/>
            <a:endParaRPr lang="en-IN" dirty="0">
              <a:solidFill>
                <a:schemeClr val="tx1"/>
              </a:solidFill>
            </a:endParaRPr>
          </a:p>
        </p:txBody>
      </p:sp>
    </p:spTree>
    <p:extLst>
      <p:ext uri="{BB962C8B-B14F-4D97-AF65-F5344CB8AC3E}">
        <p14:creationId xmlns:p14="http://schemas.microsoft.com/office/powerpoint/2010/main" val="30530544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ppt_x"/>
                                          </p:val>
                                        </p:tav>
                                        <p:tav tm="100000">
                                          <p:val>
                                            <p:strVal val="#ppt_x"/>
                                          </p:val>
                                        </p:tav>
                                      </p:tavLst>
                                    </p:anim>
                                    <p:anim calcmode="lin" valueType="num">
                                      <p:cBhvr additive="base">
                                        <p:cTn id="12" dur="100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ppt_x"/>
                                          </p:val>
                                        </p:tav>
                                        <p:tav tm="100000">
                                          <p:val>
                                            <p:strVal val="#ppt_x"/>
                                          </p:val>
                                        </p:tav>
                                      </p:tavLst>
                                    </p:anim>
                                    <p:anim calcmode="lin" valueType="num">
                                      <p:cBhvr additive="base">
                                        <p:cTn id="16" dur="1000" fill="hold"/>
                                        <p:tgtEl>
                                          <p:spTgt spid="4"/>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ppt_x"/>
                                          </p:val>
                                        </p:tav>
                                        <p:tav tm="100000">
                                          <p:val>
                                            <p:strVal val="#ppt_x"/>
                                          </p:val>
                                        </p:tav>
                                      </p:tavLst>
                                    </p:anim>
                                    <p:anim calcmode="lin" valueType="num">
                                      <p:cBhvr additive="base">
                                        <p:cTn id="20"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25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750" fill="hold"/>
                                        <p:tgtEl>
                                          <p:spTgt spid="7"/>
                                        </p:tgtEl>
                                        <p:attrNameLst>
                                          <p:attrName>ppt_x</p:attrName>
                                        </p:attrNameLst>
                                      </p:cBhvr>
                                      <p:tavLst>
                                        <p:tav tm="0">
                                          <p:val>
                                            <p:strVal val="#ppt_x"/>
                                          </p:val>
                                        </p:tav>
                                        <p:tav tm="100000">
                                          <p:val>
                                            <p:strVal val="#ppt_x"/>
                                          </p:val>
                                        </p:tav>
                                      </p:tavLst>
                                    </p:anim>
                                    <p:anim calcmode="lin" valueType="num">
                                      <p:cBhvr additive="base">
                                        <p:cTn id="26" dur="750" fill="hold"/>
                                        <p:tgtEl>
                                          <p:spTgt spid="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25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750" fill="hold"/>
                                        <p:tgtEl>
                                          <p:spTgt spid="11"/>
                                        </p:tgtEl>
                                        <p:attrNameLst>
                                          <p:attrName>ppt_x</p:attrName>
                                        </p:attrNameLst>
                                      </p:cBhvr>
                                      <p:tavLst>
                                        <p:tav tm="0">
                                          <p:val>
                                            <p:strVal val="#ppt_x"/>
                                          </p:val>
                                        </p:tav>
                                        <p:tav tm="100000">
                                          <p:val>
                                            <p:strVal val="#ppt_x"/>
                                          </p:val>
                                        </p:tav>
                                      </p:tavLst>
                                    </p:anim>
                                    <p:anim calcmode="lin" valueType="num">
                                      <p:cBhvr additive="base">
                                        <p:cTn id="30" dur="750" fill="hold"/>
                                        <p:tgtEl>
                                          <p:spTgt spid="11"/>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25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750" fill="hold"/>
                                        <p:tgtEl>
                                          <p:spTgt spid="10"/>
                                        </p:tgtEl>
                                        <p:attrNameLst>
                                          <p:attrName>ppt_x</p:attrName>
                                        </p:attrNameLst>
                                      </p:cBhvr>
                                      <p:tavLst>
                                        <p:tav tm="0">
                                          <p:val>
                                            <p:strVal val="#ppt_x"/>
                                          </p:val>
                                        </p:tav>
                                        <p:tav tm="100000">
                                          <p:val>
                                            <p:strVal val="#ppt_x"/>
                                          </p:val>
                                        </p:tav>
                                      </p:tavLst>
                                    </p:anim>
                                    <p:anim calcmode="lin" valueType="num">
                                      <p:cBhvr additive="base">
                                        <p:cTn id="34" dur="750" fill="hold"/>
                                        <p:tgtEl>
                                          <p:spTgt spid="10"/>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25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750" fill="hold"/>
                                        <p:tgtEl>
                                          <p:spTgt spid="12"/>
                                        </p:tgtEl>
                                        <p:attrNameLst>
                                          <p:attrName>ppt_x</p:attrName>
                                        </p:attrNameLst>
                                      </p:cBhvr>
                                      <p:tavLst>
                                        <p:tav tm="0">
                                          <p:val>
                                            <p:strVal val="#ppt_x"/>
                                          </p:val>
                                        </p:tav>
                                        <p:tav tm="100000">
                                          <p:val>
                                            <p:strVal val="#ppt_x"/>
                                          </p:val>
                                        </p:tav>
                                      </p:tavLst>
                                    </p:anim>
                                    <p:anim calcmode="lin" valueType="num">
                                      <p:cBhvr additive="base">
                                        <p:cTn id="38" dur="7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P spid="7" grpId="0" animBg="1"/>
      <p:bldP spid="10" grpId="0" animBg="1"/>
      <p:bldP spid="11"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4714" y="-74142"/>
            <a:ext cx="12216714" cy="6932142"/>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
        <p:nvSpPr>
          <p:cNvPr id="7" name="Rounded Rectangle 6"/>
          <p:cNvSpPr/>
          <p:nvPr/>
        </p:nvSpPr>
        <p:spPr>
          <a:xfrm>
            <a:off x="769437" y="256475"/>
            <a:ext cx="5163014" cy="6021661"/>
          </a:xfrm>
          <a:prstGeom prst="roundRect">
            <a:avLst/>
          </a:prstGeom>
          <a:ln>
            <a:noFill/>
          </a:ln>
          <a:effectLst>
            <a:outerShdw blurRad="107950" dist="12700" dir="5400000" algn="ctr">
              <a:srgbClr val="000000"/>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TextBox 1"/>
          <p:cNvSpPr txBox="1"/>
          <p:nvPr/>
        </p:nvSpPr>
        <p:spPr>
          <a:xfrm>
            <a:off x="925554" y="446044"/>
            <a:ext cx="5006897" cy="707886"/>
          </a:xfrm>
          <a:prstGeom prst="rect">
            <a:avLst/>
          </a:prstGeom>
          <a:noFill/>
        </p:spPr>
        <p:txBody>
          <a:bodyPr wrap="square" rtlCol="0">
            <a:spAutoFit/>
          </a:bodyPr>
          <a:lstStyle/>
          <a:p>
            <a:pPr algn="ctr"/>
            <a:r>
              <a:rPr lang="en-IN" sz="4000" b="1" dirty="0" smtClean="0">
                <a:latin typeface="Times New Roman" panose="02020603050405020304" pitchFamily="18" charset="0"/>
                <a:cs typeface="Times New Roman" panose="02020603050405020304" pitchFamily="18" charset="0"/>
              </a:rPr>
              <a:t>Categorical Variable </a:t>
            </a:r>
            <a:endParaRPr lang="en-IN" sz="4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925554" y="1343498"/>
            <a:ext cx="4527395" cy="4801314"/>
          </a:xfrm>
          <a:prstGeom prst="rect">
            <a:avLst/>
          </a:prstGeom>
          <a:noFill/>
        </p:spPr>
        <p:txBody>
          <a:bodyPr wrap="square" rtlCol="0">
            <a:spAutoFit/>
          </a:bodyPr>
          <a:lstStyle/>
          <a:p>
            <a:pPr marL="742950" lvl="1" indent="-285750">
              <a:buFont typeface="Wingdings" panose="05000000000000000000" pitchFamily="2" charset="2"/>
              <a:buChar char="q"/>
            </a:pPr>
            <a:r>
              <a:rPr lang="en-US" b="1" dirty="0" smtClean="0">
                <a:latin typeface="Times New Roman" panose="02020603050405020304" pitchFamily="18" charset="0"/>
                <a:cs typeface="Times New Roman" panose="02020603050405020304" pitchFamily="18" charset="0"/>
              </a:rPr>
              <a:t>Gender</a:t>
            </a:r>
          </a:p>
          <a:p>
            <a:pPr marL="742950" lvl="1" indent="-285750">
              <a:buFont typeface="Wingdings" panose="05000000000000000000" pitchFamily="2" charset="2"/>
              <a:buChar char="q"/>
            </a:pPr>
            <a:r>
              <a:rPr lang="en-US" b="1" dirty="0" smtClean="0">
                <a:latin typeface="Times New Roman" panose="02020603050405020304" pitchFamily="18" charset="0"/>
                <a:cs typeface="Times New Roman" panose="02020603050405020304" pitchFamily="18" charset="0"/>
              </a:rPr>
              <a:t>Partner</a:t>
            </a:r>
          </a:p>
          <a:p>
            <a:pPr marL="742950" lvl="1" indent="-285750">
              <a:buFont typeface="Wingdings" panose="05000000000000000000" pitchFamily="2" charset="2"/>
              <a:buChar char="q"/>
            </a:pPr>
            <a:r>
              <a:rPr lang="en-US" b="1" dirty="0" smtClean="0">
                <a:latin typeface="Times New Roman" panose="02020603050405020304" pitchFamily="18" charset="0"/>
                <a:cs typeface="Times New Roman" panose="02020603050405020304" pitchFamily="18" charset="0"/>
              </a:rPr>
              <a:t>Dependents</a:t>
            </a:r>
          </a:p>
          <a:p>
            <a:pPr marL="742950" lvl="1" indent="-285750">
              <a:buFont typeface="Wingdings" panose="05000000000000000000" pitchFamily="2" charset="2"/>
              <a:buChar char="q"/>
            </a:pPr>
            <a:r>
              <a:rPr lang="en-US" b="1" dirty="0" smtClean="0">
                <a:latin typeface="Times New Roman" panose="02020603050405020304" pitchFamily="18" charset="0"/>
                <a:cs typeface="Times New Roman" panose="02020603050405020304" pitchFamily="18" charset="0"/>
              </a:rPr>
              <a:t>Phone Service</a:t>
            </a:r>
          </a:p>
          <a:p>
            <a:pPr marL="742950" lvl="1" indent="-285750">
              <a:buFont typeface="Wingdings" panose="05000000000000000000" pitchFamily="2" charset="2"/>
              <a:buChar char="q"/>
            </a:pPr>
            <a:r>
              <a:rPr lang="en-US" b="1" dirty="0" smtClean="0">
                <a:latin typeface="Times New Roman" panose="02020603050405020304" pitchFamily="18" charset="0"/>
                <a:cs typeface="Times New Roman" panose="02020603050405020304" pitchFamily="18" charset="0"/>
              </a:rPr>
              <a:t>Multiple Lines</a:t>
            </a:r>
          </a:p>
          <a:p>
            <a:pPr marL="742950" lvl="1" indent="-285750">
              <a:buFont typeface="Wingdings" panose="05000000000000000000" pitchFamily="2" charset="2"/>
              <a:buChar char="q"/>
            </a:pPr>
            <a:r>
              <a:rPr lang="en-US" b="1" dirty="0" smtClean="0">
                <a:latin typeface="Times New Roman" panose="02020603050405020304" pitchFamily="18" charset="0"/>
                <a:cs typeface="Times New Roman" panose="02020603050405020304" pitchFamily="18" charset="0"/>
              </a:rPr>
              <a:t>Internet Service</a:t>
            </a:r>
          </a:p>
          <a:p>
            <a:pPr marL="742950" lvl="1" indent="-285750">
              <a:buFont typeface="Wingdings" panose="05000000000000000000" pitchFamily="2" charset="2"/>
              <a:buChar char="q"/>
            </a:pPr>
            <a:r>
              <a:rPr lang="en-US" b="1" dirty="0" smtClean="0">
                <a:latin typeface="Times New Roman" panose="02020603050405020304" pitchFamily="18" charset="0"/>
                <a:cs typeface="Times New Roman" panose="02020603050405020304" pitchFamily="18" charset="0"/>
              </a:rPr>
              <a:t>Online Security</a:t>
            </a:r>
          </a:p>
          <a:p>
            <a:pPr marL="742950" lvl="1" indent="-285750">
              <a:buFont typeface="Wingdings" panose="05000000000000000000" pitchFamily="2" charset="2"/>
              <a:buChar char="q"/>
            </a:pPr>
            <a:r>
              <a:rPr lang="en-US" b="1" dirty="0" smtClean="0">
                <a:latin typeface="Times New Roman" panose="02020603050405020304" pitchFamily="18" charset="0"/>
                <a:cs typeface="Times New Roman" panose="02020603050405020304" pitchFamily="18" charset="0"/>
              </a:rPr>
              <a:t>Online Backup</a:t>
            </a:r>
          </a:p>
          <a:p>
            <a:pPr marL="742950" lvl="1" indent="-285750">
              <a:buFont typeface="Wingdings" panose="05000000000000000000" pitchFamily="2" charset="2"/>
              <a:buChar char="q"/>
            </a:pPr>
            <a:r>
              <a:rPr lang="en-US" b="1" dirty="0" smtClean="0">
                <a:latin typeface="Times New Roman" panose="02020603050405020304" pitchFamily="18" charset="0"/>
                <a:cs typeface="Times New Roman" panose="02020603050405020304" pitchFamily="18" charset="0"/>
              </a:rPr>
              <a:t>Device Protection</a:t>
            </a:r>
          </a:p>
          <a:p>
            <a:pPr marL="742950" lvl="1" indent="-285750">
              <a:buFont typeface="Wingdings" panose="05000000000000000000" pitchFamily="2" charset="2"/>
              <a:buChar char="q"/>
            </a:pPr>
            <a:r>
              <a:rPr lang="en-US" b="1" dirty="0" smtClean="0">
                <a:latin typeface="Times New Roman" panose="02020603050405020304" pitchFamily="18" charset="0"/>
                <a:cs typeface="Times New Roman" panose="02020603050405020304" pitchFamily="18" charset="0"/>
              </a:rPr>
              <a:t>Tech Support</a:t>
            </a:r>
          </a:p>
          <a:p>
            <a:pPr marL="742950" lvl="1" indent="-285750">
              <a:buFont typeface="Wingdings" panose="05000000000000000000" pitchFamily="2" charset="2"/>
              <a:buChar char="q"/>
            </a:pPr>
            <a:r>
              <a:rPr lang="en-US" b="1" dirty="0" smtClean="0">
                <a:latin typeface="Times New Roman" panose="02020603050405020304" pitchFamily="18" charset="0"/>
                <a:cs typeface="Times New Roman" panose="02020603050405020304" pitchFamily="18" charset="0"/>
              </a:rPr>
              <a:t>Streaming TV</a:t>
            </a:r>
          </a:p>
          <a:p>
            <a:pPr marL="742950" lvl="1" indent="-285750">
              <a:buFont typeface="Wingdings" panose="05000000000000000000" pitchFamily="2" charset="2"/>
              <a:buChar char="q"/>
            </a:pPr>
            <a:r>
              <a:rPr lang="en-US" b="1" dirty="0" smtClean="0">
                <a:latin typeface="Times New Roman" panose="02020603050405020304" pitchFamily="18" charset="0"/>
                <a:cs typeface="Times New Roman" panose="02020603050405020304" pitchFamily="18" charset="0"/>
              </a:rPr>
              <a:t>Streaming Movies</a:t>
            </a:r>
          </a:p>
          <a:p>
            <a:pPr marL="742950" lvl="1" indent="-285750">
              <a:buFont typeface="Wingdings" panose="05000000000000000000" pitchFamily="2" charset="2"/>
              <a:buChar char="q"/>
            </a:pPr>
            <a:r>
              <a:rPr lang="en-US" b="1" dirty="0" smtClean="0">
                <a:latin typeface="Times New Roman" panose="02020603050405020304" pitchFamily="18" charset="0"/>
                <a:cs typeface="Times New Roman" panose="02020603050405020304" pitchFamily="18" charset="0"/>
              </a:rPr>
              <a:t>Contract</a:t>
            </a:r>
          </a:p>
          <a:p>
            <a:pPr marL="742950" lvl="1" indent="-285750">
              <a:buFont typeface="Wingdings" panose="05000000000000000000" pitchFamily="2" charset="2"/>
              <a:buChar char="q"/>
            </a:pPr>
            <a:r>
              <a:rPr lang="en-US" b="1" dirty="0" smtClean="0">
                <a:latin typeface="Times New Roman" panose="02020603050405020304" pitchFamily="18" charset="0"/>
                <a:cs typeface="Times New Roman" panose="02020603050405020304" pitchFamily="18" charset="0"/>
              </a:rPr>
              <a:t>Paperless Billing</a:t>
            </a:r>
          </a:p>
          <a:p>
            <a:pPr marL="742950" lvl="1" indent="-285750">
              <a:buFont typeface="Wingdings" panose="05000000000000000000" pitchFamily="2" charset="2"/>
              <a:buChar char="q"/>
            </a:pPr>
            <a:r>
              <a:rPr lang="en-US" b="1" dirty="0" smtClean="0">
                <a:latin typeface="Times New Roman" panose="02020603050405020304" pitchFamily="18" charset="0"/>
                <a:cs typeface="Times New Roman" panose="02020603050405020304" pitchFamily="18" charset="0"/>
              </a:rPr>
              <a:t>Payment Method</a:t>
            </a:r>
          </a:p>
          <a:p>
            <a:pPr marL="742950" lvl="1" indent="-285750">
              <a:buFont typeface="Wingdings" panose="05000000000000000000" pitchFamily="2" charset="2"/>
              <a:buChar char="q"/>
            </a:pPr>
            <a:r>
              <a:rPr lang="en-US" b="1" dirty="0" smtClean="0">
                <a:solidFill>
                  <a:srgbClr val="CC0000"/>
                </a:solidFill>
                <a:latin typeface="Times New Roman" panose="02020603050405020304" pitchFamily="18" charset="0"/>
                <a:cs typeface="Times New Roman" panose="02020603050405020304" pitchFamily="18" charset="0"/>
              </a:rPr>
              <a:t>Churn</a:t>
            </a:r>
          </a:p>
          <a:p>
            <a:pPr marL="742950" lvl="1" indent="-285750">
              <a:buFont typeface="Wingdings" panose="05000000000000000000" pitchFamily="2" charset="2"/>
              <a:buChar char="q"/>
            </a:pPr>
            <a:r>
              <a:rPr lang="en-US" b="1" dirty="0" smtClean="0">
                <a:latin typeface="Times New Roman" panose="02020603050405020304" pitchFamily="18" charset="0"/>
                <a:cs typeface="Times New Roman" panose="02020603050405020304" pitchFamily="18" charset="0"/>
              </a:rPr>
              <a:t>Senior Citizen</a:t>
            </a:r>
            <a:endParaRPr lang="en-IN" b="1" dirty="0">
              <a:latin typeface="Times New Roman" panose="02020603050405020304" pitchFamily="18" charset="0"/>
              <a:cs typeface="Times New Roman" panose="02020603050405020304" pitchFamily="18" charset="0"/>
            </a:endParaRPr>
          </a:p>
        </p:txBody>
      </p:sp>
      <p:sp>
        <p:nvSpPr>
          <p:cNvPr id="9" name="Rounded Rectangle 8"/>
          <p:cNvSpPr/>
          <p:nvPr/>
        </p:nvSpPr>
        <p:spPr>
          <a:xfrm>
            <a:off x="6296719" y="256475"/>
            <a:ext cx="5163014" cy="6021661"/>
          </a:xfrm>
          <a:prstGeom prst="roundRect">
            <a:avLst/>
          </a:prstGeom>
          <a:ln>
            <a:noFill/>
          </a:ln>
          <a:effectLst>
            <a:outerShdw blurRad="107950" dist="12700" dir="5400000" algn="ctr">
              <a:srgbClr val="000000"/>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0" name="TextBox 9"/>
          <p:cNvSpPr txBox="1"/>
          <p:nvPr/>
        </p:nvSpPr>
        <p:spPr>
          <a:xfrm>
            <a:off x="6452836" y="446044"/>
            <a:ext cx="5006897" cy="707886"/>
          </a:xfrm>
          <a:prstGeom prst="rect">
            <a:avLst/>
          </a:prstGeom>
          <a:noFill/>
        </p:spPr>
        <p:txBody>
          <a:bodyPr wrap="square" rtlCol="0">
            <a:spAutoFit/>
          </a:bodyPr>
          <a:lstStyle/>
          <a:p>
            <a:pPr algn="ctr"/>
            <a:r>
              <a:rPr lang="en-IN" sz="4000" b="1" dirty="0" smtClean="0">
                <a:latin typeface="Times New Roman" panose="02020603050405020304" pitchFamily="18" charset="0"/>
                <a:cs typeface="Times New Roman" panose="02020603050405020304" pitchFamily="18" charset="0"/>
              </a:rPr>
              <a:t>Numerical Variable </a:t>
            </a:r>
            <a:endParaRPr lang="en-IN" sz="4000" b="1"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6452836" y="1343498"/>
            <a:ext cx="4527395" cy="1754326"/>
          </a:xfrm>
          <a:prstGeom prst="rect">
            <a:avLst/>
          </a:prstGeom>
          <a:noFill/>
        </p:spPr>
        <p:txBody>
          <a:bodyPr wrap="square" rtlCol="0">
            <a:spAutoFit/>
          </a:bodyPr>
          <a:lstStyle/>
          <a:p>
            <a:pPr marL="742950" lvl="1" indent="-285750">
              <a:buFont typeface="Wingdings" panose="05000000000000000000" pitchFamily="2" charset="2"/>
              <a:buChar char="q"/>
            </a:pPr>
            <a:r>
              <a:rPr lang="en-US" b="1" dirty="0" smtClean="0">
                <a:latin typeface="Times New Roman" panose="02020603050405020304" pitchFamily="18" charset="0"/>
                <a:cs typeface="Times New Roman" panose="02020603050405020304" pitchFamily="18" charset="0"/>
              </a:rPr>
              <a:t>Monthly Charges</a:t>
            </a:r>
          </a:p>
          <a:p>
            <a:pPr marL="742950" lvl="1" indent="-285750">
              <a:buFont typeface="Wingdings" panose="05000000000000000000" pitchFamily="2" charset="2"/>
              <a:buChar char="q"/>
            </a:pPr>
            <a:r>
              <a:rPr lang="en-US" b="1" dirty="0" smtClean="0">
                <a:latin typeface="Times New Roman" panose="02020603050405020304" pitchFamily="18" charset="0"/>
                <a:cs typeface="Times New Roman" panose="02020603050405020304" pitchFamily="18" charset="0"/>
              </a:rPr>
              <a:t>Total Charges</a:t>
            </a:r>
          </a:p>
          <a:p>
            <a:pPr marL="742950" lvl="1" indent="-285750">
              <a:buFont typeface="Wingdings" panose="05000000000000000000" pitchFamily="2" charset="2"/>
              <a:buChar char="q"/>
            </a:pPr>
            <a:r>
              <a:rPr lang="en-US" b="1" dirty="0" smtClean="0">
                <a:latin typeface="Times New Roman" panose="02020603050405020304" pitchFamily="18" charset="0"/>
                <a:cs typeface="Times New Roman" panose="02020603050405020304" pitchFamily="18" charset="0"/>
              </a:rPr>
              <a:t>Tenure</a:t>
            </a:r>
          </a:p>
          <a:p>
            <a:pPr marL="742950" lvl="1" indent="-285750">
              <a:buFont typeface="Wingdings" panose="05000000000000000000" pitchFamily="2" charset="2"/>
              <a:buChar char="q"/>
            </a:pPr>
            <a:endParaRPr lang="en-US" dirty="0" smtClean="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q"/>
            </a:pPr>
            <a:endParaRPr lang="en-US" dirty="0" smtClean="0">
              <a:latin typeface="Times New Roman" panose="02020603050405020304" pitchFamily="18" charset="0"/>
              <a:cs typeface="Times New Roman" panose="02020603050405020304" pitchFamily="18" charset="0"/>
            </a:endParaRPr>
          </a:p>
          <a:p>
            <a:pPr lvl="1"/>
            <a:endParaRPr lang="en-US" dirty="0" smtClean="0">
              <a:latin typeface="Times New Roman" panose="02020603050405020304" pitchFamily="18" charset="0"/>
              <a:cs typeface="Times New Roman" panose="02020603050405020304" pitchFamily="18" charset="0"/>
            </a:endParaRPr>
          </a:p>
        </p:txBody>
      </p:sp>
      <p:cxnSp>
        <p:nvCxnSpPr>
          <p:cNvPr id="14" name="Straight Connector 13"/>
          <p:cNvCxnSpPr/>
          <p:nvPr/>
        </p:nvCxnSpPr>
        <p:spPr>
          <a:xfrm>
            <a:off x="1025914" y="1153930"/>
            <a:ext cx="4650059"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p:cNvCxnSpPr/>
          <p:nvPr/>
        </p:nvCxnSpPr>
        <p:spPr>
          <a:xfrm>
            <a:off x="6553196" y="1170436"/>
            <a:ext cx="4650059"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588369113"/>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519854" y="1862254"/>
            <a:ext cx="6571784" cy="769441"/>
          </a:xfrm>
          <a:prstGeom prst="rect">
            <a:avLst/>
          </a:prstGeom>
          <a:noFill/>
        </p:spPr>
        <p:txBody>
          <a:bodyPr wrap="square" rtlCol="0">
            <a:spAutoFit/>
          </a:bodyPr>
          <a:lstStyle/>
          <a:p>
            <a:pPr algn="ctr"/>
            <a:r>
              <a:rPr lang="en-IN" sz="4400" b="1" dirty="0">
                <a:latin typeface="Times New Roman" panose="02020603050405020304" pitchFamily="18" charset="0"/>
                <a:cs typeface="Times New Roman" panose="02020603050405020304" pitchFamily="18" charset="0"/>
              </a:rPr>
              <a:t>Exploratory Data Analysis</a:t>
            </a:r>
          </a:p>
        </p:txBody>
      </p:sp>
      <p:sp>
        <p:nvSpPr>
          <p:cNvPr id="9" name="TextBox 8"/>
          <p:cNvSpPr txBox="1"/>
          <p:nvPr/>
        </p:nvSpPr>
        <p:spPr>
          <a:xfrm>
            <a:off x="5875435" y="2798036"/>
            <a:ext cx="5751472" cy="3693319"/>
          </a:xfrm>
          <a:prstGeom prst="rect">
            <a:avLst/>
          </a:prstGeom>
          <a:noFill/>
        </p:spPr>
        <p:txBody>
          <a:bodyPr wrap="square" rtlCol="0">
            <a:spAutoFit/>
          </a:bodyPr>
          <a:lstStyle/>
          <a:p>
            <a:pPr marL="285750" indent="-285750">
              <a:buFont typeface="Wingdings" panose="05000000000000000000" pitchFamily="2" charset="2"/>
              <a:buChar char="q"/>
            </a:pPr>
            <a:r>
              <a:rPr lang="en-US" dirty="0" smtClean="0">
                <a:latin typeface="Times New Roman" panose="02020603050405020304" pitchFamily="18" charset="0"/>
                <a:cs typeface="Times New Roman" panose="02020603050405020304" pitchFamily="18" charset="0"/>
              </a:rPr>
              <a:t>When </a:t>
            </a:r>
            <a:r>
              <a:rPr lang="en-US" dirty="0">
                <a:latin typeface="Times New Roman" panose="02020603050405020304" pitchFamily="18" charset="0"/>
                <a:cs typeface="Times New Roman" panose="02020603050405020304" pitchFamily="18" charset="0"/>
              </a:rPr>
              <a:t>you first get your data, it’s very tempting to immediately begin fitting models and assessing how they perform. However, before you begin modeling, it’s absolutely essential to explore the structure of the data and the relationships between the variables in the data </a:t>
            </a:r>
            <a:r>
              <a:rPr lang="en-US" dirty="0" smtClean="0">
                <a:latin typeface="Times New Roman" panose="02020603050405020304" pitchFamily="18" charset="0"/>
                <a:cs typeface="Times New Roman" panose="02020603050405020304" pitchFamily="18" charset="0"/>
              </a:rPr>
              <a:t>set.</a:t>
            </a:r>
          </a:p>
          <a:p>
            <a:pPr marL="285750" indent="-285750">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dirty="0" smtClean="0">
                <a:latin typeface="Times New Roman" panose="02020603050405020304" pitchFamily="18" charset="0"/>
                <a:cs typeface="Times New Roman" panose="02020603050405020304" pitchFamily="18" charset="0"/>
              </a:rPr>
              <a:t>Do </a:t>
            </a:r>
            <a:r>
              <a:rPr lang="en-US" dirty="0">
                <a:latin typeface="Times New Roman" panose="02020603050405020304" pitchFamily="18" charset="0"/>
                <a:cs typeface="Times New Roman" panose="02020603050405020304" pitchFamily="18" charset="0"/>
              </a:rPr>
              <a:t>a detailed EDA of </a:t>
            </a: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data set, to learn about the structure of the data and the relationships between the variables in the data set (refer to Data description sheet of </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data). Your EDA should involve creating and reviewing many plots/graphs and considering the patterns and relationships you see.</a:t>
            </a:r>
            <a:endParaRPr lang="en-IN" dirty="0">
              <a:latin typeface="Times New Roman" panose="02020603050405020304" pitchFamily="18" charset="0"/>
              <a:cs typeface="Times New Roman" panose="02020603050405020304" pitchFamily="18" charset="0"/>
            </a:endParaRPr>
          </a:p>
        </p:txBody>
      </p:sp>
      <p:cxnSp>
        <p:nvCxnSpPr>
          <p:cNvPr id="11" name="Straight Connector 10"/>
          <p:cNvCxnSpPr/>
          <p:nvPr/>
        </p:nvCxnSpPr>
        <p:spPr>
          <a:xfrm flipV="1">
            <a:off x="5519854" y="2598245"/>
            <a:ext cx="6571784" cy="33450"/>
          </a:xfrm>
          <a:prstGeom prst="line">
            <a:avLst/>
          </a:prstGeom>
        </p:spPr>
        <p:style>
          <a:lnRef idx="3">
            <a:schemeClr val="dk1"/>
          </a:lnRef>
          <a:fillRef idx="0">
            <a:schemeClr val="dk1"/>
          </a:fillRef>
          <a:effectRef idx="2">
            <a:schemeClr val="dk1"/>
          </a:effectRef>
          <a:fontRef idx="minor">
            <a:schemeClr val="tx1"/>
          </a:fontRef>
        </p:style>
      </p:cxnSp>
      <p:pic>
        <p:nvPicPr>
          <p:cNvPr id="15" name="Picture Placeholder 12">
            <a:extLst>
              <a:ext uri="{FF2B5EF4-FFF2-40B4-BE49-F238E27FC236}">
                <a16:creationId xmlns:a16="http://schemas.microsoft.com/office/drawing/2014/main" id="{125C6A25-FDA1-3C6D-C704-F46D381A8569}"/>
              </a:ext>
            </a:extLst>
          </p:cNvPr>
          <p:cNvPicPr>
            <a:picLocks noGrp="1" noChangeAspect="1"/>
          </p:cNvPicPr>
          <p:nvPr>
            <p:ph type="pic" sz="quarter" idx="4294967295"/>
          </p:nvPr>
        </p:nvPicPr>
        <p:blipFill>
          <a:blip r:embed="rId2" cstate="print">
            <a:extLst>
              <a:ext uri="{28A0092B-C50C-407E-A947-70E740481C1C}">
                <a14:useLocalDpi xmlns:a14="http://schemas.microsoft.com/office/drawing/2010/main" val="0"/>
              </a:ext>
            </a:extLst>
          </a:blip>
          <a:stretch>
            <a:fillRect/>
          </a:stretch>
        </p:blipFill>
        <p:spPr>
          <a:xfrm rot="19348164">
            <a:off x="3183164" y="2710575"/>
            <a:ext cx="2592174" cy="1722149"/>
          </a:xfrm>
          <a:prstGeom prst="rect">
            <a:avLst/>
          </a:prstGeom>
          <a:ln>
            <a:noFill/>
          </a:ln>
          <a:effectLst>
            <a:outerShdw blurRad="190500" algn="tl" rotWithShape="0">
              <a:srgbClr val="000000">
                <a:alpha val="70000"/>
              </a:srgbClr>
            </a:outerShdw>
          </a:effectLst>
        </p:spPr>
      </p:pic>
      <p:sp>
        <p:nvSpPr>
          <p:cNvPr id="17" name="Rectangle 16">
            <a:extLst>
              <a:ext uri="{FF2B5EF4-FFF2-40B4-BE49-F238E27FC236}">
                <a16:creationId xmlns:a16="http://schemas.microsoft.com/office/drawing/2014/main" id="{D5D7764B-AAF3-501C-7313-D94086456E48}"/>
              </a:ext>
            </a:extLst>
          </p:cNvPr>
          <p:cNvSpPr/>
          <p:nvPr/>
        </p:nvSpPr>
        <p:spPr>
          <a:xfrm rot="19336690">
            <a:off x="1715386" y="97789"/>
            <a:ext cx="5963570" cy="1847572"/>
          </a:xfrm>
          <a:prstGeom prst="rect">
            <a:avLst/>
          </a:prstGeom>
          <a:gradFill flip="none" rotWithShape="1">
            <a:gsLst>
              <a:gs pos="0">
                <a:srgbClr val="121888">
                  <a:shade val="30000"/>
                  <a:satMod val="115000"/>
                </a:srgbClr>
              </a:gs>
              <a:gs pos="50000">
                <a:srgbClr val="121888">
                  <a:shade val="67500"/>
                  <a:satMod val="115000"/>
                </a:srgbClr>
              </a:gs>
              <a:gs pos="100000">
                <a:srgbClr val="121888">
                  <a:shade val="100000"/>
                  <a:satMod val="115000"/>
                </a:srgbClr>
              </a:gs>
            </a:gsLst>
            <a:lin ang="2700000" scaled="1"/>
            <a:tileRect/>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8" name="Group 17">
            <a:extLst>
              <a:ext uri="{FF2B5EF4-FFF2-40B4-BE49-F238E27FC236}">
                <a16:creationId xmlns:a16="http://schemas.microsoft.com/office/drawing/2014/main" id="{62CD7593-95B6-407D-9DE2-2DF13E5797F8}"/>
              </a:ext>
            </a:extLst>
          </p:cNvPr>
          <p:cNvGrpSpPr/>
          <p:nvPr/>
        </p:nvGrpSpPr>
        <p:grpSpPr>
          <a:xfrm>
            <a:off x="1383351" y="437510"/>
            <a:ext cx="6582326" cy="1297389"/>
            <a:chOff x="1719555" y="334640"/>
            <a:chExt cx="6582326" cy="1297389"/>
          </a:xfrm>
        </p:grpSpPr>
        <p:grpSp>
          <p:nvGrpSpPr>
            <p:cNvPr id="19" name="Group 18">
              <a:extLst>
                <a:ext uri="{FF2B5EF4-FFF2-40B4-BE49-F238E27FC236}">
                  <a16:creationId xmlns:a16="http://schemas.microsoft.com/office/drawing/2014/main" id="{ABFD5A1A-937B-F452-B7B5-FE7FAA4C11F8}"/>
                </a:ext>
              </a:extLst>
            </p:cNvPr>
            <p:cNvGrpSpPr/>
            <p:nvPr/>
          </p:nvGrpSpPr>
          <p:grpSpPr>
            <a:xfrm rot="19368041">
              <a:off x="1719555" y="334640"/>
              <a:ext cx="6086864" cy="663257"/>
              <a:chOff x="4834890" y="5977890"/>
              <a:chExt cx="6086864" cy="663257"/>
            </a:xfrm>
          </p:grpSpPr>
          <p:sp>
            <p:nvSpPr>
              <p:cNvPr id="24" name="Rectangle 23">
                <a:extLst>
                  <a:ext uri="{FF2B5EF4-FFF2-40B4-BE49-F238E27FC236}">
                    <a16:creationId xmlns:a16="http://schemas.microsoft.com/office/drawing/2014/main" id="{13699C4D-DE0C-AAA1-51BF-7DF3BC29CCF8}"/>
                  </a:ext>
                </a:extLst>
              </p:cNvPr>
              <p:cNvSpPr/>
              <p:nvPr/>
            </p:nvSpPr>
            <p:spPr>
              <a:xfrm>
                <a:off x="4834890" y="5977890"/>
                <a:ext cx="6085459" cy="1600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AD457D45-04D4-0B42-5EB8-1729DA71AF44}"/>
                  </a:ext>
                </a:extLst>
              </p:cNvPr>
              <p:cNvSpPr/>
              <p:nvPr/>
            </p:nvSpPr>
            <p:spPr>
              <a:xfrm>
                <a:off x="4834890" y="6228714"/>
                <a:ext cx="6086864" cy="1600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FF4B61E2-9561-46B0-78B0-52C5D5AD81F0}"/>
                  </a:ext>
                </a:extLst>
              </p:cNvPr>
              <p:cNvSpPr/>
              <p:nvPr/>
            </p:nvSpPr>
            <p:spPr>
              <a:xfrm>
                <a:off x="4834890" y="6481127"/>
                <a:ext cx="6086639" cy="1600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0" name="Group 19">
              <a:extLst>
                <a:ext uri="{FF2B5EF4-FFF2-40B4-BE49-F238E27FC236}">
                  <a16:creationId xmlns:a16="http://schemas.microsoft.com/office/drawing/2014/main" id="{E77DD8C7-C44D-0A9A-0B83-00EDAB5F86C3}"/>
                </a:ext>
              </a:extLst>
            </p:cNvPr>
            <p:cNvGrpSpPr/>
            <p:nvPr/>
          </p:nvGrpSpPr>
          <p:grpSpPr>
            <a:xfrm rot="19368041">
              <a:off x="2134246" y="968772"/>
              <a:ext cx="6167635" cy="663257"/>
              <a:chOff x="4834889" y="5977890"/>
              <a:chExt cx="6167635" cy="663257"/>
            </a:xfrm>
          </p:grpSpPr>
          <p:sp>
            <p:nvSpPr>
              <p:cNvPr id="21" name="Rectangle 20">
                <a:extLst>
                  <a:ext uri="{FF2B5EF4-FFF2-40B4-BE49-F238E27FC236}">
                    <a16:creationId xmlns:a16="http://schemas.microsoft.com/office/drawing/2014/main" id="{BAD7E504-54DE-1D0D-81D8-5D7260229FDF}"/>
                  </a:ext>
                </a:extLst>
              </p:cNvPr>
              <p:cNvSpPr/>
              <p:nvPr/>
            </p:nvSpPr>
            <p:spPr>
              <a:xfrm>
                <a:off x="4834892" y="5977890"/>
                <a:ext cx="6158896" cy="1600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FE8D8314-D926-9B57-5DC9-F9F61E0BC2EF}"/>
                  </a:ext>
                </a:extLst>
              </p:cNvPr>
              <p:cNvSpPr/>
              <p:nvPr/>
            </p:nvSpPr>
            <p:spPr>
              <a:xfrm>
                <a:off x="4834889" y="6228714"/>
                <a:ext cx="6160867" cy="1600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AA07C01-365B-223F-B8D8-C05634F967FE}"/>
                  </a:ext>
                </a:extLst>
              </p:cNvPr>
              <p:cNvSpPr/>
              <p:nvPr/>
            </p:nvSpPr>
            <p:spPr>
              <a:xfrm>
                <a:off x="4834890" y="6481127"/>
                <a:ext cx="6167634" cy="1600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28" name="Rectangle 27"/>
          <p:cNvSpPr/>
          <p:nvPr/>
        </p:nvSpPr>
        <p:spPr>
          <a:xfrm rot="19446467">
            <a:off x="-1020128" y="3087335"/>
            <a:ext cx="4231679" cy="4015992"/>
          </a:xfrm>
          <a:prstGeom prst="rect">
            <a:avLst/>
          </a:prstGeom>
          <a:blipFill>
            <a:blip r:embed="rId3"/>
            <a:stretch>
              <a:fillRect/>
            </a:stretch>
          </a:blip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0779917"/>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4207" y="1400730"/>
            <a:ext cx="9403585" cy="5000070"/>
          </a:xfrm>
          <a:prstGeom prst="roundRect">
            <a:avLst>
              <a:gd name="adj" fmla="val 4167"/>
            </a:avLst>
          </a:prstGeom>
          <a:solidFill>
            <a:srgbClr val="FFFFFF"/>
          </a:solidFill>
          <a:ln w="6350" cap="sq">
            <a:solidFill>
              <a:srgbClr val="161DA6"/>
            </a:solidFill>
            <a:miter lim="800000"/>
          </a:ln>
          <a:effectLst>
            <a:reflection blurRad="6350" stA="52000" endA="300" endPos="3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Rectangle 6"/>
          <p:cNvSpPr/>
          <p:nvPr/>
        </p:nvSpPr>
        <p:spPr>
          <a:xfrm>
            <a:off x="0" y="1"/>
            <a:ext cx="12192000" cy="914400"/>
          </a:xfrm>
          <a:prstGeom prst="rect">
            <a:avLst/>
          </a:prstGeom>
          <a:gradFill flip="none" rotWithShape="1">
            <a:gsLst>
              <a:gs pos="0">
                <a:srgbClr val="38057D">
                  <a:shade val="30000"/>
                  <a:satMod val="115000"/>
                </a:srgbClr>
              </a:gs>
              <a:gs pos="50000">
                <a:srgbClr val="38057D">
                  <a:shade val="67500"/>
                  <a:satMod val="115000"/>
                </a:srgbClr>
              </a:gs>
              <a:gs pos="100000">
                <a:srgbClr val="38057D">
                  <a:shade val="100000"/>
                  <a:satMod val="115000"/>
                </a:srgbClr>
              </a:gs>
            </a:gsLst>
            <a:lin ang="81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8" name="TextBox 7"/>
          <p:cNvSpPr txBox="1"/>
          <p:nvPr/>
        </p:nvSpPr>
        <p:spPr>
          <a:xfrm>
            <a:off x="0" y="134035"/>
            <a:ext cx="12192000" cy="584775"/>
          </a:xfrm>
          <a:prstGeom prst="rect">
            <a:avLst/>
          </a:prstGeom>
          <a:noFill/>
        </p:spPr>
        <p:txBody>
          <a:bodyPr wrap="square" rtlCol="0">
            <a:spAutoFit/>
          </a:bodyPr>
          <a:lstStyle/>
          <a:p>
            <a:pPr algn="ctr"/>
            <a:r>
              <a:rPr lang="en-US" sz="3200" b="1" dirty="0">
                <a:solidFill>
                  <a:schemeClr val="bg1"/>
                </a:solidFill>
                <a:latin typeface="Times New Roman" panose="02020603050405020304" pitchFamily="18" charset="0"/>
                <a:cs typeface="Times New Roman" panose="02020603050405020304" pitchFamily="18" charset="0"/>
              </a:rPr>
              <a:t>Customer's average tenure with </a:t>
            </a:r>
            <a:r>
              <a:rPr lang="en-US" sz="3200" b="1" dirty="0" smtClean="0">
                <a:solidFill>
                  <a:schemeClr val="bg1"/>
                </a:solidFill>
                <a:latin typeface="Times New Roman" panose="02020603050405020304" pitchFamily="18" charset="0"/>
                <a:cs typeface="Times New Roman" panose="02020603050405020304" pitchFamily="18" charset="0"/>
              </a:rPr>
              <a:t>Telecom </a:t>
            </a:r>
            <a:r>
              <a:rPr lang="en-US" sz="3200" b="1" dirty="0">
                <a:solidFill>
                  <a:schemeClr val="bg1"/>
                </a:solidFill>
                <a:latin typeface="Times New Roman" panose="02020603050405020304" pitchFamily="18" charset="0"/>
                <a:cs typeface="Times New Roman" panose="02020603050405020304" pitchFamily="18" charset="0"/>
              </a:rPr>
              <a:t>and their average charges</a:t>
            </a:r>
            <a:r>
              <a:rPr lang="en-US" sz="3200" b="1" dirty="0"/>
              <a:t> </a:t>
            </a:r>
            <a:endParaRPr lang="en-IN" sz="3200" b="1" dirty="0"/>
          </a:p>
        </p:txBody>
      </p:sp>
    </p:spTree>
    <p:extLst>
      <p:ext uri="{BB962C8B-B14F-4D97-AF65-F5344CB8AC3E}">
        <p14:creationId xmlns:p14="http://schemas.microsoft.com/office/powerpoint/2010/main" val="3784869138"/>
      </p:ext>
    </p:extLst>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2000" cy="914400"/>
          </a:xfrm>
          <a:prstGeom prst="rect">
            <a:avLst/>
          </a:prstGeom>
          <a:gradFill flip="none" rotWithShape="1">
            <a:gsLst>
              <a:gs pos="0">
                <a:srgbClr val="38057D">
                  <a:shade val="30000"/>
                  <a:satMod val="115000"/>
                </a:srgbClr>
              </a:gs>
              <a:gs pos="50000">
                <a:srgbClr val="38057D">
                  <a:shade val="67500"/>
                  <a:satMod val="115000"/>
                </a:srgbClr>
              </a:gs>
              <a:gs pos="100000">
                <a:srgbClr val="38057D">
                  <a:shade val="100000"/>
                  <a:satMod val="115000"/>
                </a:srgbClr>
              </a:gs>
            </a:gsLst>
            <a:lin ang="81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5" name="TextBox 4"/>
          <p:cNvSpPr txBox="1"/>
          <p:nvPr/>
        </p:nvSpPr>
        <p:spPr>
          <a:xfrm>
            <a:off x="0" y="134035"/>
            <a:ext cx="12192000" cy="584775"/>
          </a:xfrm>
          <a:prstGeom prst="rect">
            <a:avLst/>
          </a:prstGeom>
          <a:noFill/>
        </p:spPr>
        <p:txBody>
          <a:bodyPr wrap="square" rtlCol="0">
            <a:spAutoFit/>
          </a:bodyPr>
          <a:lstStyle/>
          <a:p>
            <a:pPr algn="ctr"/>
            <a:r>
              <a:rPr lang="en-US" sz="3200" b="1" dirty="0">
                <a:solidFill>
                  <a:schemeClr val="bg1"/>
                </a:solidFill>
                <a:latin typeface="Times New Roman" panose="02020603050405020304" pitchFamily="18" charset="0"/>
                <a:cs typeface="Times New Roman" panose="02020603050405020304" pitchFamily="18" charset="0"/>
              </a:rPr>
              <a:t>Average Monthly Charges by Contract Type</a:t>
            </a:r>
            <a:endParaRPr lang="en-IN" sz="3200" b="1" dirty="0">
              <a:solidFill>
                <a:schemeClr val="bg1"/>
              </a:solidFill>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r="14201"/>
          <a:stretch/>
        </p:blipFill>
        <p:spPr>
          <a:xfrm>
            <a:off x="1885648" y="1401523"/>
            <a:ext cx="8420704" cy="4957236"/>
          </a:xfrm>
          <a:prstGeom prst="roundRect">
            <a:avLst>
              <a:gd name="adj" fmla="val 4167"/>
            </a:avLst>
          </a:prstGeom>
          <a:solidFill>
            <a:srgbClr val="FFFFFF"/>
          </a:solidFill>
          <a:ln w="6350" cap="sq">
            <a:solidFill>
              <a:srgbClr val="161DA6"/>
            </a:solidFill>
            <a:miter lim="800000"/>
          </a:ln>
          <a:effectLst>
            <a:reflection blurRad="6350" stA="52000" endA="300" endPos="3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194045799"/>
      </p:ext>
    </p:extLst>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2000" cy="914400"/>
          </a:xfrm>
          <a:prstGeom prst="rect">
            <a:avLst/>
          </a:prstGeom>
          <a:gradFill flip="none" rotWithShape="1">
            <a:gsLst>
              <a:gs pos="0">
                <a:srgbClr val="38057D">
                  <a:shade val="30000"/>
                  <a:satMod val="115000"/>
                </a:srgbClr>
              </a:gs>
              <a:gs pos="50000">
                <a:srgbClr val="38057D">
                  <a:shade val="67500"/>
                  <a:satMod val="115000"/>
                </a:srgbClr>
              </a:gs>
              <a:gs pos="100000">
                <a:srgbClr val="38057D">
                  <a:shade val="100000"/>
                  <a:satMod val="115000"/>
                </a:srgbClr>
              </a:gs>
            </a:gsLst>
            <a:lin ang="81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5" name="TextBox 4"/>
          <p:cNvSpPr txBox="1"/>
          <p:nvPr/>
        </p:nvSpPr>
        <p:spPr>
          <a:xfrm>
            <a:off x="0" y="134035"/>
            <a:ext cx="12192000" cy="584775"/>
          </a:xfrm>
          <a:prstGeom prst="rect">
            <a:avLst/>
          </a:prstGeom>
          <a:noFill/>
        </p:spPr>
        <p:txBody>
          <a:bodyPr wrap="square" rtlCol="0">
            <a:spAutoFit/>
          </a:bodyPr>
          <a:lstStyle/>
          <a:p>
            <a:pPr algn="ctr"/>
            <a:r>
              <a:rPr lang="en-US" sz="3200" b="1" dirty="0">
                <a:solidFill>
                  <a:schemeClr val="bg1"/>
                </a:solidFill>
                <a:latin typeface="Times New Roman" panose="02020603050405020304" pitchFamily="18" charset="0"/>
                <a:cs typeface="Times New Roman" panose="02020603050405020304" pitchFamily="18" charset="0"/>
              </a:rPr>
              <a:t>Customer churn by contract type </a:t>
            </a:r>
            <a:endParaRPr lang="en-IN" sz="3200" b="1" dirty="0">
              <a:solidFill>
                <a:schemeClr val="bg1"/>
              </a:solidFill>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r="13769"/>
          <a:stretch/>
        </p:blipFill>
        <p:spPr>
          <a:xfrm>
            <a:off x="1925403" y="1269152"/>
            <a:ext cx="8341194" cy="5158477"/>
          </a:xfrm>
          <a:prstGeom prst="roundRect">
            <a:avLst>
              <a:gd name="adj" fmla="val 4167"/>
            </a:avLst>
          </a:prstGeom>
          <a:solidFill>
            <a:srgbClr val="FFFFFF"/>
          </a:solidFill>
          <a:ln w="6350" cap="sq">
            <a:solidFill>
              <a:srgbClr val="161DA6"/>
            </a:solidFill>
            <a:miter lim="800000"/>
          </a:ln>
          <a:effectLst>
            <a:reflection blurRad="6350" stA="52000" endA="300" endPos="3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479659653"/>
      </p:ext>
    </p:extLst>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663</TotalTime>
  <Words>618</Words>
  <Application>Microsoft Office PowerPoint</Application>
  <PresentationFormat>Widescreen</PresentationFormat>
  <Paragraphs>113</Paragraphs>
  <Slides>15</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Arial Black</vt:lpstr>
      <vt:lpstr>Calibri</vt:lpstr>
      <vt:lpstr>Calibri Light</vt:lpstr>
      <vt:lpstr>Gang of Three</vt:lpstr>
      <vt:lpstr>Open Sans</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Deepak</dc:creator>
  <cp:lastModifiedBy>Deepak</cp:lastModifiedBy>
  <cp:revision>51</cp:revision>
  <dcterms:created xsi:type="dcterms:W3CDTF">2025-01-01T10:46:07Z</dcterms:created>
  <dcterms:modified xsi:type="dcterms:W3CDTF">2025-02-20T14:37:29Z</dcterms:modified>
</cp:coreProperties>
</file>